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1"/>
  </p:notesMasterIdLst>
  <p:sldIdLst>
    <p:sldId id="256" r:id="rId2"/>
    <p:sldId id="296" r:id="rId3"/>
    <p:sldId id="358" r:id="rId4"/>
    <p:sldId id="314" r:id="rId5"/>
    <p:sldId id="337" r:id="rId6"/>
    <p:sldId id="339" r:id="rId7"/>
    <p:sldId id="340" r:id="rId8"/>
    <p:sldId id="338" r:id="rId9"/>
    <p:sldId id="341" r:id="rId10"/>
    <p:sldId id="298" r:id="rId11"/>
    <p:sldId id="350" r:id="rId12"/>
    <p:sldId id="316" r:id="rId13"/>
    <p:sldId id="346" r:id="rId14"/>
    <p:sldId id="347" r:id="rId15"/>
    <p:sldId id="348" r:id="rId16"/>
    <p:sldId id="299" r:id="rId17"/>
    <p:sldId id="333" r:id="rId18"/>
    <p:sldId id="328" r:id="rId19"/>
    <p:sldId id="329" r:id="rId20"/>
    <p:sldId id="330" r:id="rId21"/>
    <p:sldId id="335" r:id="rId22"/>
    <p:sldId id="351" r:id="rId23"/>
    <p:sldId id="352" r:id="rId24"/>
    <p:sldId id="336" r:id="rId25"/>
    <p:sldId id="310" r:id="rId26"/>
    <p:sldId id="321" r:id="rId27"/>
    <p:sldId id="353" r:id="rId28"/>
    <p:sldId id="305" r:id="rId29"/>
    <p:sldId id="354" r:id="rId30"/>
    <p:sldId id="355" r:id="rId31"/>
    <p:sldId id="257" r:id="rId32"/>
    <p:sldId id="302" r:id="rId33"/>
    <p:sldId id="344" r:id="rId34"/>
    <p:sldId id="345" r:id="rId35"/>
    <p:sldId id="349" r:id="rId36"/>
    <p:sldId id="356" r:id="rId37"/>
    <p:sldId id="342" r:id="rId38"/>
    <p:sldId id="357" r:id="rId39"/>
    <p:sldId id="343"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E5F4"/>
    <a:srgbClr val="F8F8F8"/>
    <a:srgbClr val="091A4F"/>
    <a:srgbClr val="102E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547" autoAdjust="0"/>
  </p:normalViewPr>
  <p:slideViewPr>
    <p:cSldViewPr>
      <p:cViewPr>
        <p:scale>
          <a:sx n="70" d="100"/>
          <a:sy n="70" d="100"/>
        </p:scale>
        <p:origin x="-1386" y="-72"/>
      </p:cViewPr>
      <p:guideLst>
        <p:guide orient="horz" pos="2160"/>
        <p:guide pos="2880"/>
      </p:guideLst>
    </p:cSldViewPr>
  </p:slideViewPr>
  <p:notesTextViewPr>
    <p:cViewPr>
      <p:scale>
        <a:sx n="1" d="1"/>
        <a:sy n="1" d="1"/>
      </p:scale>
      <p:origin x="0" y="0"/>
    </p:cViewPr>
  </p:notesTextViewPr>
  <p:notesViewPr>
    <p:cSldViewPr snapToGrid="0" snapToObjects="1">
      <p:cViewPr varScale="1">
        <p:scale>
          <a:sx n="155" d="100"/>
          <a:sy n="155" d="100"/>
        </p:scale>
        <p:origin x="-312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59EB94-F5AD-452B-B5FD-14B74BEC6075}" type="datetimeFigureOut">
              <a:rPr lang="en-US" smtClean="0"/>
              <a:t>5/25/2016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D937EE-F0B7-4AC3-94B7-22809C3A57B5}" type="slidenum">
              <a:rPr lang="en-US" smtClean="0"/>
              <a:t>‹#›</a:t>
            </a:fld>
            <a:endParaRPr lang="en-US" dirty="0"/>
          </a:p>
        </p:txBody>
      </p:sp>
    </p:spTree>
    <p:extLst>
      <p:ext uri="{BB962C8B-B14F-4D97-AF65-F5344CB8AC3E}">
        <p14:creationId xmlns:p14="http://schemas.microsoft.com/office/powerpoint/2010/main" val="2091606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800"/>
              </a:spcAft>
              <a:buFont typeface="Wingdings" charset="2"/>
              <a:buChar char="ü"/>
            </a:pPr>
            <a:r>
              <a:rPr lang="en-US" dirty="0" smtClean="0">
                <a:solidFill>
                  <a:schemeClr val="bg1"/>
                </a:solidFill>
                <a:cs typeface="Gill Sans"/>
              </a:rPr>
              <a:t>Surface energy balance and evapotranspiration drive atmospheric dynamics (meteorology and climate) and are key to understanding the water cycle.</a:t>
            </a:r>
          </a:p>
          <a:p>
            <a:pPr marL="285750" indent="-285750">
              <a:spcAft>
                <a:spcPts val="800"/>
              </a:spcAft>
              <a:buFont typeface="Wingdings" charset="2"/>
              <a:buChar char="ü"/>
            </a:pPr>
            <a:r>
              <a:rPr lang="en-US" dirty="0" smtClean="0">
                <a:solidFill>
                  <a:schemeClr val="bg1"/>
                </a:solidFill>
                <a:cs typeface="Gill Sans"/>
              </a:rPr>
              <a:t>Exchange (emission and/or uptake) of trace gaseous species (e. g., CH</a:t>
            </a:r>
            <a:r>
              <a:rPr lang="en-US" baseline="-25000" dirty="0" smtClean="0">
                <a:solidFill>
                  <a:schemeClr val="bg1"/>
                </a:solidFill>
                <a:cs typeface="Gill Sans"/>
              </a:rPr>
              <a:t>4</a:t>
            </a:r>
            <a:r>
              <a:rPr lang="en-US" dirty="0" smtClean="0">
                <a:solidFill>
                  <a:schemeClr val="bg1"/>
                </a:solidFill>
                <a:cs typeface="Gill Sans"/>
              </a:rPr>
              <a:t>, N</a:t>
            </a:r>
            <a:r>
              <a:rPr lang="en-US" baseline="-25000" dirty="0" smtClean="0">
                <a:solidFill>
                  <a:schemeClr val="bg1"/>
                </a:solidFill>
                <a:cs typeface="Gill Sans"/>
              </a:rPr>
              <a:t>2</a:t>
            </a:r>
            <a:r>
              <a:rPr lang="en-US" dirty="0" smtClean="0">
                <a:solidFill>
                  <a:schemeClr val="bg1"/>
                </a:solidFill>
                <a:cs typeface="Gill Sans"/>
              </a:rPr>
              <a:t>O, NO, BVOCs, NH</a:t>
            </a:r>
            <a:r>
              <a:rPr lang="en-US" baseline="-25000" dirty="0" smtClean="0">
                <a:solidFill>
                  <a:schemeClr val="bg1"/>
                </a:solidFill>
                <a:cs typeface="Gill Sans"/>
              </a:rPr>
              <a:t>3</a:t>
            </a:r>
            <a:r>
              <a:rPr lang="en-US" dirty="0" smtClean="0">
                <a:solidFill>
                  <a:schemeClr val="bg1"/>
                </a:solidFill>
                <a:cs typeface="Gill Sans"/>
              </a:rPr>
              <a:t>) critical for understanding various issues in climate, air quality and ecosystem dynamics.</a:t>
            </a:r>
          </a:p>
          <a:p>
            <a:pPr marL="285750" indent="-285750">
              <a:spcAft>
                <a:spcPts val="800"/>
              </a:spcAft>
              <a:buFont typeface="Wingdings" charset="2"/>
              <a:buChar char="ü"/>
            </a:pPr>
            <a:r>
              <a:rPr lang="en-US" dirty="0" smtClean="0">
                <a:solidFill>
                  <a:schemeClr val="bg1"/>
                </a:solidFill>
                <a:cs typeface="Gill Sans"/>
              </a:rPr>
              <a:t>Interactions between the physics and chemistry of the atmosphere and the biology and ecology of the biosphere are vital for successful predictive models.</a:t>
            </a:r>
          </a:p>
          <a:p>
            <a:pPr marL="285750" indent="-285750">
              <a:spcAft>
                <a:spcPts val="800"/>
              </a:spcAft>
              <a:buFont typeface="Wingdings" charset="2"/>
              <a:buChar char="ü"/>
            </a:pPr>
            <a:r>
              <a:rPr lang="en-US" dirty="0" smtClean="0">
                <a:solidFill>
                  <a:schemeClr val="bg1"/>
                </a:solidFill>
                <a:cs typeface="Gill Sans"/>
              </a:rPr>
              <a:t>Deposition (both wet and dry) of gases and particles is the major removal mechanism for many atmospheric trace species and may alter chemical balances of sensitive ecosystems.</a:t>
            </a:r>
          </a:p>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2</a:t>
            </a:fld>
            <a:endParaRPr lang="en-US" dirty="0"/>
          </a:p>
        </p:txBody>
      </p:sp>
    </p:spTree>
    <p:extLst>
      <p:ext uri="{BB962C8B-B14F-4D97-AF65-F5344CB8AC3E}">
        <p14:creationId xmlns:p14="http://schemas.microsoft.com/office/powerpoint/2010/main" val="2916454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new understanding of surface-atmosphere exchange is developed, new inputs, parameterizations, or modules are translated to the air quality modeling community in general and to NOAA’s National Air Quality Forecasting Capability in particular.</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11</a:t>
            </a:fld>
            <a:endParaRPr lang="en-US" dirty="0"/>
          </a:p>
        </p:txBody>
      </p:sp>
    </p:spTree>
    <p:extLst>
      <p:ext uri="{BB962C8B-B14F-4D97-AF65-F5344CB8AC3E}">
        <p14:creationId xmlns:p14="http://schemas.microsoft.com/office/powerpoint/2010/main" val="3045899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12</a:t>
            </a:fld>
            <a:endParaRPr lang="en-US" dirty="0"/>
          </a:p>
        </p:txBody>
      </p:sp>
    </p:spTree>
    <p:extLst>
      <p:ext uri="{BB962C8B-B14F-4D97-AF65-F5344CB8AC3E}">
        <p14:creationId xmlns:p14="http://schemas.microsoft.com/office/powerpoint/2010/main" val="2558598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13</a:t>
            </a:fld>
            <a:endParaRPr lang="en-US" dirty="0"/>
          </a:p>
        </p:txBody>
      </p:sp>
    </p:spTree>
    <p:extLst>
      <p:ext uri="{BB962C8B-B14F-4D97-AF65-F5344CB8AC3E}">
        <p14:creationId xmlns:p14="http://schemas.microsoft.com/office/powerpoint/2010/main" val="2558598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14</a:t>
            </a:fld>
            <a:endParaRPr lang="en-US" dirty="0"/>
          </a:p>
        </p:txBody>
      </p:sp>
    </p:spTree>
    <p:extLst>
      <p:ext uri="{BB962C8B-B14F-4D97-AF65-F5344CB8AC3E}">
        <p14:creationId xmlns:p14="http://schemas.microsoft.com/office/powerpoint/2010/main" val="2558598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15</a:t>
            </a:fld>
            <a:endParaRPr lang="en-US" dirty="0"/>
          </a:p>
        </p:txBody>
      </p:sp>
    </p:spTree>
    <p:extLst>
      <p:ext uri="{BB962C8B-B14F-4D97-AF65-F5344CB8AC3E}">
        <p14:creationId xmlns:p14="http://schemas.microsoft.com/office/powerpoint/2010/main" val="2558598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ORNL – Oak Ridge National Laboratory</a:t>
            </a:r>
          </a:p>
          <a:p>
            <a:r>
              <a:rPr lang="en-US" dirty="0" smtClean="0"/>
              <a:t>- Hutchison et al. (1986) The architecture of a deciduous forest canopy in eastern Tennessee, U.S.A., Journal of Ecology, 74, 635-646.</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Fuentes et al. (2007) Biogenic hydrocarbon chemistry within and above a mixed deciduous forest, Journal of Atmospheric Chemistry, 56, 165-185.</a:t>
            </a:r>
          </a:p>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18</a:t>
            </a:fld>
            <a:endParaRPr lang="en-US" dirty="0"/>
          </a:p>
        </p:txBody>
      </p:sp>
    </p:spTree>
    <p:extLst>
      <p:ext uri="{BB962C8B-B14F-4D97-AF65-F5344CB8AC3E}">
        <p14:creationId xmlns:p14="http://schemas.microsoft.com/office/powerpoint/2010/main" val="2871680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Chemical loss (</a:t>
            </a:r>
            <a:r>
              <a:rPr lang="en-US" dirty="0" err="1" smtClean="0"/>
              <a:t>ppbv</a:t>
            </a:r>
            <a:r>
              <a:rPr lang="en-US" baseline="0" dirty="0" smtClean="0"/>
              <a:t>/</a:t>
            </a:r>
            <a:r>
              <a:rPr lang="en-US" baseline="0" dirty="0" err="1" smtClean="0"/>
              <a:t>hr</a:t>
            </a:r>
            <a:r>
              <a:rPr lang="en-US" baseline="0" dirty="0" smtClean="0"/>
              <a:t>) </a:t>
            </a:r>
            <a:r>
              <a:rPr lang="en-US" dirty="0" smtClean="0"/>
              <a:t>of isoprene via reaction</a:t>
            </a:r>
            <a:r>
              <a:rPr lang="en-US" baseline="0" dirty="0" smtClean="0"/>
              <a:t> with hydroxyl (OH) radicals, ozone (O3), and nitrate (NO3) radicals, and total chemical loss in the lowest 100 m of the model domain (domain extends from the ground surface to 2000 m).  Horizontal gray line represents the height of the forest canopy.  Chemical loss by ozone does not change with background </a:t>
            </a:r>
            <a:r>
              <a:rPr lang="en-US" baseline="0" dirty="0" err="1" smtClean="0"/>
              <a:t>NOx</a:t>
            </a:r>
            <a:r>
              <a:rPr lang="en-US" baseline="0" dirty="0" smtClean="0"/>
              <a:t> since O3 levels were constrained to observed values in this experiment.</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19</a:t>
            </a:fld>
            <a:endParaRPr lang="en-US" dirty="0"/>
          </a:p>
        </p:txBody>
      </p:sp>
    </p:spTree>
    <p:extLst>
      <p:ext uri="{BB962C8B-B14F-4D97-AF65-F5344CB8AC3E}">
        <p14:creationId xmlns:p14="http://schemas.microsoft.com/office/powerpoint/2010/main" val="1285691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“Effective” flux refers to the vertical flux above</a:t>
            </a:r>
            <a:r>
              <a:rPr lang="en-US" baseline="0" dirty="0" smtClean="0"/>
              <a:t> the canopy, including emission, chemical reactions, deposition and vertical turbulent transport. </a:t>
            </a:r>
            <a:r>
              <a:rPr lang="en-US" dirty="0" smtClean="0"/>
              <a:t>Methyl vinyl ketone (MVK) is a first-generation oxidation product of isoprene.</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20</a:t>
            </a:fld>
            <a:endParaRPr lang="en-US" dirty="0"/>
          </a:p>
        </p:txBody>
      </p:sp>
    </p:spTree>
    <p:extLst>
      <p:ext uri="{BB962C8B-B14F-4D97-AF65-F5344CB8AC3E}">
        <p14:creationId xmlns:p14="http://schemas.microsoft.com/office/powerpoint/2010/main" val="1745767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“Effective” flux refers to the vertical flux above</a:t>
            </a:r>
            <a:r>
              <a:rPr lang="en-US" baseline="0" dirty="0" smtClean="0"/>
              <a:t> the canopy, including emission, chemical reactions, deposition and vertical turbulent transport.  Methyl </a:t>
            </a:r>
            <a:r>
              <a:rPr lang="en-US" baseline="0" dirty="0" err="1" smtClean="0"/>
              <a:t>glyoxal</a:t>
            </a:r>
            <a:r>
              <a:rPr lang="en-US" baseline="0" dirty="0" smtClean="0"/>
              <a:t> and </a:t>
            </a:r>
            <a:r>
              <a:rPr lang="en-US" baseline="0" dirty="0" err="1" smtClean="0"/>
              <a:t>methacryloyl</a:t>
            </a:r>
            <a:r>
              <a:rPr lang="en-US" baseline="0" dirty="0" smtClean="0"/>
              <a:t> </a:t>
            </a:r>
            <a:r>
              <a:rPr lang="en-US" baseline="0" dirty="0" err="1" smtClean="0"/>
              <a:t>peroxy</a:t>
            </a:r>
            <a:r>
              <a:rPr lang="en-US" baseline="0" dirty="0" smtClean="0"/>
              <a:t> nitrate (MPAN) are higher generation isoprene oxidation products.  Horizontal gray line denotes the height of the forest canopy.</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21</a:t>
            </a:fld>
            <a:endParaRPr lang="en-US" dirty="0"/>
          </a:p>
        </p:txBody>
      </p:sp>
    </p:spTree>
    <p:extLst>
      <p:ext uri="{BB962C8B-B14F-4D97-AF65-F5344CB8AC3E}">
        <p14:creationId xmlns:p14="http://schemas.microsoft.com/office/powerpoint/2010/main" val="2621298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ACCESS-NH3 – the Atmospheric Chemistry and Canopy Exchange Simulation System</a:t>
            </a:r>
            <a:r>
              <a:rPr lang="en-US" baseline="0" dirty="0" smtClean="0"/>
              <a:t> for Ammonia.  Ammonia concentration and flux measurements occurred during the entire growing season over a maize canopy near </a:t>
            </a:r>
            <a:r>
              <a:rPr lang="en-US" baseline="0" dirty="0" err="1" smtClean="0"/>
              <a:t>Bondville</a:t>
            </a:r>
            <a:r>
              <a:rPr lang="en-US" baseline="0" dirty="0" smtClean="0"/>
              <a:t>, IL, in 2014.  Ammonia (NH3) is an important trace species which affects the formation of atmospheric aerosol particles via reactions with atmospheric acids (primarily sulfuric and nitric) to form solid ammonium salts.</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22</a:t>
            </a:fld>
            <a:endParaRPr lang="en-US" dirty="0"/>
          </a:p>
        </p:txBody>
      </p:sp>
    </p:spTree>
    <p:extLst>
      <p:ext uri="{BB962C8B-B14F-4D97-AF65-F5344CB8AC3E}">
        <p14:creationId xmlns:p14="http://schemas.microsoft.com/office/powerpoint/2010/main" val="780246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Surface-atmosphere exchange modeling is directly relevant to NOAA’s mission</a:t>
            </a:r>
            <a:r>
              <a:rPr lang="en-US" baseline="0" dirty="0" smtClean="0"/>
              <a:t> since surface-atmosphere exchange processes affect weather, climate and air quality.</a:t>
            </a:r>
            <a:endParaRPr lang="en-US" dirty="0" smtClean="0"/>
          </a:p>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3</a:t>
            </a:fld>
            <a:endParaRPr lang="en-US" dirty="0"/>
          </a:p>
        </p:txBody>
      </p:sp>
    </p:spTree>
    <p:extLst>
      <p:ext uri="{BB962C8B-B14F-4D97-AF65-F5344CB8AC3E}">
        <p14:creationId xmlns:p14="http://schemas.microsoft.com/office/powerpoint/2010/main" val="3651677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Bi-directional fluxes of ammonia above a fertilized agricultural field are affected by soil fluxes after fertilization, interactions with the crop canopy, and fluxes of ammonia from remote sources.</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23</a:t>
            </a:fld>
            <a:endParaRPr lang="en-US" dirty="0"/>
          </a:p>
        </p:txBody>
      </p:sp>
    </p:spTree>
    <p:extLst>
      <p:ext uri="{BB962C8B-B14F-4D97-AF65-F5344CB8AC3E}">
        <p14:creationId xmlns:p14="http://schemas.microsoft.com/office/powerpoint/2010/main" val="2423629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Results from an ACCESS-NH3 simulation for August 30, 2014, as compared to measured</a:t>
            </a:r>
            <a:r>
              <a:rPr lang="en-US" baseline="0" dirty="0" smtClean="0"/>
              <a:t> ammonia fluxes (</a:t>
            </a:r>
            <a:r>
              <a:rPr lang="en-US" baseline="0" dirty="0" err="1" smtClean="0"/>
              <a:t>ng</a:t>
            </a:r>
            <a:r>
              <a:rPr lang="en-US" baseline="0" dirty="0" smtClean="0"/>
              <a:t>/</a:t>
            </a:r>
            <a:r>
              <a:rPr lang="en-US" baseline="0" dirty="0" err="1" smtClean="0"/>
              <a:t>sq</a:t>
            </a:r>
            <a:r>
              <a:rPr lang="en-US" baseline="0" dirty="0" smtClean="0"/>
              <a:t> m-s)  </a:t>
            </a:r>
            <a:r>
              <a:rPr lang="en-US" baseline="0" dirty="0" err="1" smtClean="0"/>
              <a:t>Fnet</a:t>
            </a:r>
            <a:r>
              <a:rPr lang="en-US" baseline="0" dirty="0" smtClean="0"/>
              <a:t> is the net above-canopy flux; </a:t>
            </a:r>
            <a:r>
              <a:rPr lang="en-US" baseline="0" dirty="0" err="1" smtClean="0"/>
              <a:t>Fg</a:t>
            </a:r>
            <a:r>
              <a:rPr lang="en-US" baseline="0" dirty="0" smtClean="0"/>
              <a:t> is the flux ground level from the soil; </a:t>
            </a:r>
            <a:r>
              <a:rPr lang="en-US" baseline="0" dirty="0" err="1" smtClean="0"/>
              <a:t>Fs</a:t>
            </a:r>
            <a:r>
              <a:rPr lang="en-US" baseline="0" dirty="0" smtClean="0"/>
              <a:t> is the net flux from/to the canopy stomata; and, </a:t>
            </a:r>
            <a:r>
              <a:rPr lang="en-US" baseline="0" dirty="0" err="1" smtClean="0"/>
              <a:t>Fw</a:t>
            </a:r>
            <a:r>
              <a:rPr lang="en-US" baseline="0" dirty="0" smtClean="0"/>
              <a:t> is the net flux from/to the canopy leaf surface; and Fc is the net canopy flux. An upward flux is positive.  Gamma-g is the soil emission potential and Gamma-s is the </a:t>
            </a:r>
            <a:r>
              <a:rPr lang="en-US" baseline="0" dirty="0" err="1" smtClean="0"/>
              <a:t>stomatal</a:t>
            </a:r>
            <a:r>
              <a:rPr lang="en-US" baseline="0" dirty="0" smtClean="0"/>
              <a:t> emission potential.</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24</a:t>
            </a:fld>
            <a:endParaRPr lang="en-US" dirty="0"/>
          </a:p>
        </p:txBody>
      </p:sp>
    </p:spTree>
    <p:extLst>
      <p:ext uri="{BB962C8B-B14F-4D97-AF65-F5344CB8AC3E}">
        <p14:creationId xmlns:p14="http://schemas.microsoft.com/office/powerpoint/2010/main" val="3682246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progression of the canopy source/sink function for two ACCESS-NH3 simulations</a:t>
            </a:r>
            <a:r>
              <a:rPr lang="en-US" baseline="0" dirty="0" smtClean="0"/>
              <a:t> of </a:t>
            </a:r>
            <a:r>
              <a:rPr lang="en-US" baseline="0" dirty="0" err="1" smtClean="0"/>
              <a:t>Bondville</a:t>
            </a:r>
            <a:r>
              <a:rPr lang="en-US" baseline="0" dirty="0" smtClean="0"/>
              <a:t> data on August 30, 2014, using different combinations of the soil and </a:t>
            </a:r>
            <a:r>
              <a:rPr lang="en-US" baseline="0" dirty="0" err="1" smtClean="0"/>
              <a:t>stomatal</a:t>
            </a:r>
            <a:r>
              <a:rPr lang="en-US" baseline="0" dirty="0" smtClean="0"/>
              <a:t> emission potentials.  Future work will use within canopy measurements to better understand how the canopy responds as an ammonia source or sink as a function of environmental conditions.</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25</a:t>
            </a:fld>
            <a:endParaRPr lang="en-US" dirty="0"/>
          </a:p>
        </p:txBody>
      </p:sp>
    </p:spTree>
    <p:extLst>
      <p:ext uri="{BB962C8B-B14F-4D97-AF65-F5344CB8AC3E}">
        <p14:creationId xmlns:p14="http://schemas.microsoft.com/office/powerpoint/2010/main" val="3974923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Results from a Process Analysis simulation of the </a:t>
            </a:r>
            <a:r>
              <a:rPr lang="en-US" dirty="0" err="1" smtClean="0"/>
              <a:t>CAMx</a:t>
            </a:r>
            <a:r>
              <a:rPr lang="en-US" baseline="0" dirty="0" smtClean="0"/>
              <a:t> (v6.0) air quality modeling system for a domain over the southeastern U. S. in June 2013.  The y-axis shows process contributions to simulated surface layer PM2.5 concentrations.  </a:t>
            </a:r>
            <a:r>
              <a:rPr lang="en-US" baseline="0" dirty="0" err="1" smtClean="0"/>
              <a:t>aqchem</a:t>
            </a:r>
            <a:r>
              <a:rPr lang="en-US" baseline="0" dirty="0" smtClean="0"/>
              <a:t> – aqueous chemistry; </a:t>
            </a:r>
            <a:r>
              <a:rPr lang="en-US" baseline="0" dirty="0" err="1" smtClean="0"/>
              <a:t>chem</a:t>
            </a:r>
            <a:r>
              <a:rPr lang="en-US" baseline="0" dirty="0" smtClean="0"/>
              <a:t> – gas-phase chemistry; </a:t>
            </a:r>
            <a:r>
              <a:rPr lang="en-US" baseline="0" dirty="0" err="1" smtClean="0"/>
              <a:t>ddep</a:t>
            </a:r>
            <a:r>
              <a:rPr lang="en-US" baseline="0" dirty="0" smtClean="0"/>
              <a:t> – dry deposition; </a:t>
            </a:r>
            <a:r>
              <a:rPr lang="en-US" baseline="0" dirty="0" err="1" smtClean="0"/>
              <a:t>emis</a:t>
            </a:r>
            <a:r>
              <a:rPr lang="en-US" baseline="0" dirty="0" smtClean="0"/>
              <a:t> – area emissions; </a:t>
            </a:r>
            <a:r>
              <a:rPr lang="en-US" baseline="0" dirty="0" err="1" smtClean="0"/>
              <a:t>ptemis</a:t>
            </a:r>
            <a:r>
              <a:rPr lang="en-US" baseline="0" dirty="0" smtClean="0"/>
              <a:t> – point source emissions; </a:t>
            </a:r>
            <a:r>
              <a:rPr lang="en-US" baseline="0" dirty="0" err="1" smtClean="0"/>
              <a:t>wdep</a:t>
            </a:r>
            <a:r>
              <a:rPr lang="en-US" baseline="0" dirty="0" smtClean="0"/>
              <a:t> – wet deposition.</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26</a:t>
            </a:fld>
            <a:endParaRPr lang="en-US" dirty="0"/>
          </a:p>
        </p:txBody>
      </p:sp>
    </p:spTree>
    <p:extLst>
      <p:ext uri="{BB962C8B-B14F-4D97-AF65-F5344CB8AC3E}">
        <p14:creationId xmlns:p14="http://schemas.microsoft.com/office/powerpoint/2010/main" val="2236014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from Hicks et al. (2016).  Model results shown as solid lines; observations as symbols.</a:t>
            </a:r>
          </a:p>
          <a:p>
            <a:endParaRPr lang="en-US" dirty="0" smtClean="0"/>
          </a:p>
          <a:p>
            <a:pPr marL="171450" indent="-171450">
              <a:buFont typeface="Lucida Grande"/>
              <a:buChar char="-"/>
            </a:pPr>
            <a:r>
              <a:rPr lang="en-US" baseline="0" dirty="0" smtClean="0"/>
              <a:t>Saylor et al. (2015) A Comparison of Particle Dry Deposition Algorithms in Air Quality Models, 17</a:t>
            </a:r>
            <a:r>
              <a:rPr lang="en-US" baseline="30000" dirty="0" smtClean="0"/>
              <a:t>th</a:t>
            </a:r>
            <a:r>
              <a:rPr lang="en-US" baseline="0" dirty="0" smtClean="0"/>
              <a:t> Community Modeling and Analysis System Annual Conference, Chapel Hill, NC, October 5-7.</a:t>
            </a:r>
          </a:p>
          <a:p>
            <a:pPr marL="171450" indent="-171450">
              <a:buFont typeface="Lucida Grande"/>
              <a:buChar char="-"/>
            </a:pPr>
            <a:r>
              <a:rPr lang="en-US" baseline="0" dirty="0" smtClean="0"/>
              <a:t>Hicks et al. (2016) Dry deposition of particles to canopies – A look back and the road forward, submitted to Journal of Geophysical Research, in review.</a:t>
            </a:r>
          </a:p>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27</a:t>
            </a:fld>
            <a:endParaRPr lang="en-US" dirty="0"/>
          </a:p>
        </p:txBody>
      </p:sp>
    </p:spTree>
    <p:extLst>
      <p:ext uri="{BB962C8B-B14F-4D97-AF65-F5344CB8AC3E}">
        <p14:creationId xmlns:p14="http://schemas.microsoft.com/office/powerpoint/2010/main" val="1058985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Land</a:t>
            </a:r>
            <a:r>
              <a:rPr lang="en-US" baseline="0" dirty="0" smtClean="0"/>
              <a:t> use data at 4 km horizontal resolution for the simulation domain during the 2013 Southern Atmosphere Study.  All forest land use types are represented in shades of green.</a:t>
            </a:r>
          </a:p>
          <a:p>
            <a:endParaRPr lang="en-US" baseline="0" dirty="0" smtClean="0"/>
          </a:p>
          <a:p>
            <a:r>
              <a:rPr lang="en-US" baseline="0" dirty="0" err="1" smtClean="0"/>
              <a:t>CAMx</a:t>
            </a:r>
            <a:r>
              <a:rPr lang="en-US" baseline="0" dirty="0" smtClean="0"/>
              <a:t> – Comprehensive Air Quality Model with Extensions, v6.00, </a:t>
            </a:r>
            <a:r>
              <a:rPr lang="en-US" baseline="0" dirty="0" err="1" smtClean="0"/>
              <a:t>Ramboll</a:t>
            </a:r>
            <a:r>
              <a:rPr lang="en-US" baseline="0" dirty="0" smtClean="0"/>
              <a:t> ENVIRON, Novato, CA.</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28</a:t>
            </a:fld>
            <a:endParaRPr lang="en-US" dirty="0"/>
          </a:p>
        </p:txBody>
      </p:sp>
    </p:spTree>
    <p:extLst>
      <p:ext uri="{BB962C8B-B14F-4D97-AF65-F5344CB8AC3E}">
        <p14:creationId xmlns:p14="http://schemas.microsoft.com/office/powerpoint/2010/main" val="31566144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Total</a:t>
            </a:r>
            <a:r>
              <a:rPr lang="en-US" baseline="0" dirty="0" smtClean="0"/>
              <a:t> PM2.5 deposition (g/ha) for four simulations using different particle deposition algorithms.  Zhang et al. (2001) is one the default algorithms available in </a:t>
            </a:r>
            <a:r>
              <a:rPr lang="en-US" baseline="0" dirty="0" err="1" smtClean="0"/>
              <a:t>CAMx</a:t>
            </a:r>
            <a:r>
              <a:rPr lang="en-US" baseline="0" dirty="0" smtClean="0"/>
              <a:t> v6.0.  The three other results are presented as _deltas_ from the Zhang et al. (2001) result.</a:t>
            </a:r>
          </a:p>
          <a:p>
            <a:endParaRPr lang="en-US" baseline="0" dirty="0" smtClean="0"/>
          </a:p>
          <a:p>
            <a:pPr marL="171450" indent="-171450">
              <a:buFontTx/>
              <a:buChar char="-"/>
            </a:pPr>
            <a:r>
              <a:rPr lang="en-US" baseline="0" dirty="0" smtClean="0"/>
              <a:t>Zhang et al. (2001) A size-</a:t>
            </a:r>
            <a:r>
              <a:rPr lang="en-US" baseline="0" dirty="0" err="1" smtClean="0"/>
              <a:t>segragated</a:t>
            </a:r>
            <a:r>
              <a:rPr lang="en-US" baseline="0" dirty="0" smtClean="0"/>
              <a:t> particle dry deposition scheme for an atmospheric aerosol module, Atmospheric Environment, 35, 549-560.</a:t>
            </a:r>
          </a:p>
          <a:p>
            <a:pPr marL="171450" indent="-171450">
              <a:buFontTx/>
              <a:buChar char="-"/>
            </a:pPr>
            <a:r>
              <a:rPr lang="en-US" dirty="0" err="1" smtClean="0"/>
              <a:t>Pleim</a:t>
            </a:r>
            <a:r>
              <a:rPr lang="en-US" dirty="0" smtClean="0"/>
              <a:t> &amp; Ran (2011) Surface flux modeling for air quality applications, Atmosphere, 2, 271-302,</a:t>
            </a:r>
            <a:r>
              <a:rPr lang="en-US" baseline="0" dirty="0" smtClean="0"/>
              <a:t> doi:10.3390/atmos2030271.</a:t>
            </a:r>
          </a:p>
          <a:p>
            <a:pPr marL="171450" indent="-171450">
              <a:buFontTx/>
              <a:buChar char="-"/>
            </a:pPr>
            <a:r>
              <a:rPr lang="en-US" baseline="0" dirty="0" err="1" smtClean="0"/>
              <a:t>Petroff</a:t>
            </a:r>
            <a:r>
              <a:rPr lang="en-US" baseline="0" dirty="0" smtClean="0"/>
              <a:t> &amp; Zhang (2010) Development and validation of a size-resolved particle dry deposition scheme for application in aerosol transport models, </a:t>
            </a:r>
            <a:r>
              <a:rPr lang="en-US" baseline="0" dirty="0" err="1" smtClean="0"/>
              <a:t>Geoscientific</a:t>
            </a:r>
            <a:r>
              <a:rPr lang="en-US" baseline="0" dirty="0" smtClean="0"/>
              <a:t> Model Development, 3, 753-769.</a:t>
            </a:r>
          </a:p>
          <a:p>
            <a:pPr marL="171450" indent="-171450">
              <a:buFontTx/>
              <a:buChar char="-"/>
            </a:pPr>
            <a:endParaRPr lang="en-US" baseline="0" dirty="0" smtClean="0"/>
          </a:p>
          <a:p>
            <a:pPr marL="0" indent="0">
              <a:buFontTx/>
              <a:buNone/>
            </a:pPr>
            <a:r>
              <a:rPr lang="en-US" dirty="0" smtClean="0"/>
              <a:t>The “Empirical” simulation uses</a:t>
            </a:r>
            <a:r>
              <a:rPr lang="en-US" baseline="0" dirty="0" smtClean="0"/>
              <a:t> the Zhang et al. (2001) algorithm as a base, but forces particle deposition velocities to better represent observations (as presented in Slide 27) for all forest land use types.</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29</a:t>
            </a:fld>
            <a:endParaRPr lang="en-US" dirty="0"/>
          </a:p>
        </p:txBody>
      </p:sp>
    </p:spTree>
    <p:extLst>
      <p:ext uri="{BB962C8B-B14F-4D97-AF65-F5344CB8AC3E}">
        <p14:creationId xmlns:p14="http://schemas.microsoft.com/office/powerpoint/2010/main" val="2072868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Surface PM2.5 concentration for the four sensitivity simulations.  The</a:t>
            </a:r>
            <a:r>
              <a:rPr lang="en-US" baseline="0" dirty="0" smtClean="0"/>
              <a:t> default Zhang et al. (2001) result is presented as </a:t>
            </a:r>
            <a:r>
              <a:rPr lang="en-US" baseline="0" dirty="0" err="1" smtClean="0"/>
              <a:t>ug</a:t>
            </a:r>
            <a:r>
              <a:rPr lang="en-US" baseline="0" dirty="0" smtClean="0"/>
              <a:t>/m3; results from the other three algorithms are presented as percentage differences from Zhang et al. (2001) for ease of comparison.</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30</a:t>
            </a:fld>
            <a:endParaRPr lang="en-US" dirty="0"/>
          </a:p>
        </p:txBody>
      </p:sp>
    </p:spTree>
    <p:extLst>
      <p:ext uri="{BB962C8B-B14F-4D97-AF65-F5344CB8AC3E}">
        <p14:creationId xmlns:p14="http://schemas.microsoft.com/office/powerpoint/2010/main" val="4808710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Results from the research are regularly</a:t>
            </a:r>
            <a:r>
              <a:rPr lang="en-US" baseline="0" dirty="0" smtClean="0"/>
              <a:t> published in the peer-reviewed literature and translated to NAQFC as appropriate.</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31</a:t>
            </a:fld>
            <a:endParaRPr lang="en-US" dirty="0"/>
          </a:p>
        </p:txBody>
      </p:sp>
    </p:spTree>
    <p:extLst>
      <p:ext uri="{BB962C8B-B14F-4D97-AF65-F5344CB8AC3E}">
        <p14:creationId xmlns:p14="http://schemas.microsoft.com/office/powerpoint/2010/main" val="9364194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ACCESS</a:t>
            </a:r>
            <a:r>
              <a:rPr lang="en-US" baseline="0" dirty="0" smtClean="0"/>
              <a:t> will be included in the Canopy Exchange Model </a:t>
            </a:r>
            <a:r>
              <a:rPr lang="en-US" baseline="0" dirty="0" err="1" smtClean="0"/>
              <a:t>Intercomparison</a:t>
            </a:r>
            <a:r>
              <a:rPr lang="en-US" baseline="0" dirty="0" smtClean="0"/>
              <a:t> Project (CANEXMIP), organized by the Integrated Land-Ecosystem-Atmosphere Processes Study (</a:t>
            </a:r>
            <a:r>
              <a:rPr lang="en-US" baseline="0" dirty="0" err="1" smtClean="0"/>
              <a:t>iLEAPs</a:t>
            </a:r>
            <a:r>
              <a:rPr lang="en-US" baseline="0" dirty="0" smtClean="0"/>
              <a:t>), a core project of the International Geosphere-Biosphere Program (IGBP).  CANEXMIP will begin at the 2016 International Global Atmospheric Chemistry (IGAC) Science Conference in Breckenridge, CO, during September.</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32</a:t>
            </a:fld>
            <a:endParaRPr lang="en-US" dirty="0"/>
          </a:p>
        </p:txBody>
      </p:sp>
    </p:spTree>
    <p:extLst>
      <p:ext uri="{BB962C8B-B14F-4D97-AF65-F5344CB8AC3E}">
        <p14:creationId xmlns:p14="http://schemas.microsoft.com/office/powerpoint/2010/main" val="4145492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Atmospheric Turbulence</a:t>
            </a:r>
            <a:r>
              <a:rPr lang="en-US" baseline="0" dirty="0" smtClean="0"/>
              <a:t> and Diffusion Division (ATDD) of ARL, in Oak Ridge, TN,  has a long history of surface-atmosphere exchange research, dating from the 1980-90’s as part of the National Acid Precipitation Assessment Program (NAPAP). In particular, much of our current understanding of dry deposition stems from research performed at ATDD or in collaboration with ATDD scientists.  The work described in this presentation is a continuation of that legacy, taking advantage of the expertise in surface-atmosphere exchange still resident at the laboratory.</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4</a:t>
            </a:fld>
            <a:endParaRPr lang="en-US" dirty="0"/>
          </a:p>
        </p:txBody>
      </p:sp>
    </p:spTree>
    <p:extLst>
      <p:ext uri="{BB962C8B-B14F-4D97-AF65-F5344CB8AC3E}">
        <p14:creationId xmlns:p14="http://schemas.microsoft.com/office/powerpoint/2010/main" val="14435522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Saylor and Hicks (2016)</a:t>
            </a:r>
            <a:r>
              <a:rPr lang="en-US" baseline="0" dirty="0" smtClean="0"/>
              <a:t> New Directions: Time for a new approach to modeling surface-atmosphere exchanges in air quality models?, Atmospheric Environment, 129, 229-233.</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34</a:t>
            </a:fld>
            <a:endParaRPr lang="en-US" dirty="0"/>
          </a:p>
        </p:txBody>
      </p:sp>
    </p:spTree>
    <p:extLst>
      <p:ext uri="{BB962C8B-B14F-4D97-AF65-F5344CB8AC3E}">
        <p14:creationId xmlns:p14="http://schemas.microsoft.com/office/powerpoint/2010/main" val="7217504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 air quality/atmospheric chemistry models treat biogenic emissions</a:t>
            </a:r>
            <a:r>
              <a:rPr lang="en-US" baseline="0" dirty="0" smtClean="0"/>
              <a:t> and dry deposition as completely separate model processes, even though evidence has accumulated over time that emissions and deposition are often two sides of the same coin for many important chemical trace species. </a:t>
            </a:r>
            <a:r>
              <a:rPr lang="en-US" dirty="0" smtClean="0"/>
              <a:t>Evolution to the</a:t>
            </a:r>
            <a:r>
              <a:rPr lang="en-US" baseline="0" dirty="0" smtClean="0"/>
              <a:t> incorporation of a surface-atmosphere exchange module will allow for a more physically, chemically and biologically consistent representation of surface-atmosphere exchange in air quality/atmospheric chemistry models.</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35</a:t>
            </a:fld>
            <a:endParaRPr lang="en-US" dirty="0"/>
          </a:p>
        </p:txBody>
      </p:sp>
    </p:spTree>
    <p:extLst>
      <p:ext uri="{BB962C8B-B14F-4D97-AF65-F5344CB8AC3E}">
        <p14:creationId xmlns:p14="http://schemas.microsoft.com/office/powerpoint/2010/main" val="515889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Park et al. (2013) Active</a:t>
            </a:r>
            <a:r>
              <a:rPr lang="en-US" baseline="0" dirty="0" smtClean="0"/>
              <a:t> atmosphere-ecosystem exchange of the vast majority of detected volatile organic compounds, Science, 341, 643-647.</a:t>
            </a:r>
          </a:p>
          <a:p>
            <a:pPr marL="0" indent="0">
              <a:buFontTx/>
              <a:buNone/>
            </a:pPr>
            <a:r>
              <a:rPr lang="en-US" dirty="0" smtClean="0"/>
              <a:t>- Chan et al. (2013) Detailed chemical characterization</a:t>
            </a:r>
            <a:r>
              <a:rPr lang="en-US" baseline="0" dirty="0" smtClean="0"/>
              <a:t> of Unresolved Complex Mixtures (UCM) in atmospheric organics: Insights into emission sources, atmospheric processing and secondary organic aerosol formation, Journal of Geophysical Research, 118, doi:10.1002/jgrd505332013.</a:t>
            </a:r>
          </a:p>
          <a:p>
            <a:pPr marL="0" indent="0">
              <a:buFontTx/>
              <a:buNone/>
            </a:pPr>
            <a:r>
              <a:rPr lang="en-US" baseline="0" dirty="0" smtClean="0"/>
              <a:t>- Park et al. (2014) Biogenic volatile organic compound emissions during BEARPEX 2009 measured by eddy covariance and flux-gradient similarity methods, Atmospheric Chemistry and Physics, 14, 231-244.</a:t>
            </a:r>
          </a:p>
        </p:txBody>
      </p:sp>
      <p:sp>
        <p:nvSpPr>
          <p:cNvPr id="4" name="Slide Number Placeholder 3"/>
          <p:cNvSpPr>
            <a:spLocks noGrp="1"/>
          </p:cNvSpPr>
          <p:nvPr>
            <p:ph type="sldNum" sz="quarter" idx="10"/>
          </p:nvPr>
        </p:nvSpPr>
        <p:spPr/>
        <p:txBody>
          <a:bodyPr/>
          <a:lstStyle/>
          <a:p>
            <a:fld id="{25D937EE-F0B7-4AC3-94B7-22809C3A57B5}" type="slidenum">
              <a:rPr lang="en-US" smtClean="0"/>
              <a:t>5</a:t>
            </a:fld>
            <a:endParaRPr lang="en-US" dirty="0"/>
          </a:p>
        </p:txBody>
      </p:sp>
    </p:spTree>
    <p:extLst>
      <p:ext uri="{BB962C8B-B14F-4D97-AF65-F5344CB8AC3E}">
        <p14:creationId xmlns:p14="http://schemas.microsoft.com/office/powerpoint/2010/main" val="3716933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Fuentes et al. (2007) Biogenic hydrocarbon chemistry within and above a mixed deciduous forest, Journal of Atmospheric Chemistry, 56, 165-185.</a:t>
            </a:r>
          </a:p>
          <a:p>
            <a:r>
              <a:rPr lang="en-US" dirty="0" smtClean="0"/>
              <a:t>- Bryan et al. (2012) In-canopy</a:t>
            </a:r>
            <a:r>
              <a:rPr lang="en-US" baseline="0" dirty="0" smtClean="0"/>
              <a:t> gas-phase chemistry during CABINEX 2009: sensitivity of a 1-D canopy model to vertical mixing and isoprene chemistry, Atmospheric Chemistry and Physics, 12, 8829-8849.</a:t>
            </a:r>
          </a:p>
          <a:p>
            <a:r>
              <a:rPr lang="en-US" baseline="0" dirty="0" smtClean="0"/>
              <a:t>- Saylor (2013) The Atmospheric Chemistry and Canopy Exchange Simulation System (ACCESS): model description and application to a temperate deciduous forest canopy, 13, 693-715.</a:t>
            </a:r>
          </a:p>
          <a:p>
            <a:r>
              <a:rPr lang="en-US" baseline="0" dirty="0" smtClean="0"/>
              <a:t>- Wolfe et al. (2011) The Chemistry of Atmosphere-Forest Exchange (CAFÉ) model – Part 2: Application to BEARPEX-2007 observations, Atmospheric Chemistry and Physics, 11, 1269-1294.</a:t>
            </a:r>
          </a:p>
          <a:p>
            <a:r>
              <a:rPr lang="en-US" baseline="0" dirty="0" smtClean="0"/>
              <a:t>- Wolfe et al. (2014) Missing </a:t>
            </a:r>
            <a:r>
              <a:rPr lang="en-US" baseline="0" dirty="0" err="1" smtClean="0"/>
              <a:t>peroxy</a:t>
            </a:r>
            <a:r>
              <a:rPr lang="en-US" baseline="0" dirty="0" smtClean="0"/>
              <a:t> radical sources within a summertime ponderosa pine forest, Atmospheric Physics and Chemistry, 14, 4715-4732.</a:t>
            </a:r>
          </a:p>
          <a:p>
            <a:r>
              <a:rPr lang="en-US" baseline="0" dirty="0" smtClean="0"/>
              <a:t>- Wolfe et al. (2016) Formaldehyde production from isoprene oxidation across </a:t>
            </a:r>
            <a:r>
              <a:rPr lang="en-US" baseline="0" dirty="0" err="1" smtClean="0"/>
              <a:t>NOx</a:t>
            </a:r>
            <a:r>
              <a:rPr lang="en-US" baseline="0" dirty="0" smtClean="0"/>
              <a:t> regimes, Atmospheric Physics and Chemistry, 16, 2597-2610.</a:t>
            </a:r>
          </a:p>
          <a:p>
            <a:r>
              <a:rPr lang="en-US" baseline="0" dirty="0" smtClean="0"/>
              <a:t>- Hu et al. (2015) Chemical processing within and above a loblolly pine forest in North Carolina, USA, Journal of Atmospheric Chemistry, 72, 235-259.</a:t>
            </a:r>
          </a:p>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6</a:t>
            </a:fld>
            <a:endParaRPr lang="en-US" dirty="0"/>
          </a:p>
        </p:txBody>
      </p:sp>
    </p:spTree>
    <p:extLst>
      <p:ext uri="{BB962C8B-B14F-4D97-AF65-F5344CB8AC3E}">
        <p14:creationId xmlns:p14="http://schemas.microsoft.com/office/powerpoint/2010/main" val="1297074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smtClean="0"/>
              <a:t>Nemitz</a:t>
            </a:r>
            <a:r>
              <a:rPr lang="en-US" dirty="0" smtClean="0"/>
              <a:t> et al. (2001) A two-layer canopy compensation point model for describing bi-directional biosphere-atmosphere</a:t>
            </a:r>
            <a:r>
              <a:rPr lang="en-US" baseline="0" dirty="0" smtClean="0"/>
              <a:t> exchange of ammonia, Q. J. Royal Meteorological Society, 127, 815-833.</a:t>
            </a:r>
          </a:p>
          <a:p>
            <a:pPr marL="171450" indent="-171450">
              <a:buFontTx/>
              <a:buChar char="-"/>
            </a:pPr>
            <a:r>
              <a:rPr lang="en-US" baseline="0" dirty="0" err="1" smtClean="0"/>
              <a:t>Pleim</a:t>
            </a:r>
            <a:r>
              <a:rPr lang="en-US" baseline="0" dirty="0" smtClean="0"/>
              <a:t> et al. (2013) Development and evaluation of an ammonia bidirectional flux parameterization for air quality models, Journal of Geophysical Research, 118, doi:10.1002/jgrd.50262.</a:t>
            </a:r>
          </a:p>
          <a:p>
            <a:pPr marL="171450" indent="-171450">
              <a:buFontTx/>
              <a:buChar char="-"/>
            </a:pPr>
            <a:r>
              <a:rPr lang="en-US" dirty="0" err="1" smtClean="0"/>
              <a:t>Niinemets</a:t>
            </a:r>
            <a:r>
              <a:rPr lang="en-US" dirty="0" smtClean="0"/>
              <a:t> et al. (2014) Bidirectional exchange of biogenic volatiles with vegetation: emission sources, reactions, breakdown and deposition, Plant, Cell and Environment, 37, 1790-1809.</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smtClean="0"/>
              <a:t>Park et al. (2013) Active</a:t>
            </a:r>
            <a:r>
              <a:rPr lang="en-US" baseline="0" dirty="0" smtClean="0"/>
              <a:t> atmosphere-ecosystem exchange of the vast majority of detected volatile organic compounds, Science, 341, 643-647.</a:t>
            </a:r>
          </a:p>
          <a:p>
            <a:pPr marL="171450" indent="-171450">
              <a:buFontTx/>
              <a:buChar char="-"/>
            </a:pPr>
            <a:r>
              <a:rPr lang="en-US" dirty="0" smtClean="0"/>
              <a:t>Karl et al. (2010) Efficient atmospheric cleansing of oxidized organic trace gases by vegetation, Science, 330, 816-819.</a:t>
            </a:r>
          </a:p>
          <a:p>
            <a:pPr marL="171450" indent="-171450">
              <a:buFontTx/>
              <a:buChar char="-"/>
            </a:pPr>
            <a:r>
              <a:rPr lang="en-US" dirty="0" err="1" smtClean="0"/>
              <a:t>Rannik</a:t>
            </a:r>
            <a:r>
              <a:rPr lang="en-US" dirty="0" smtClean="0"/>
              <a:t> et al. (2016) Aerosol dynamics within and above forest in relation to turbulent transport and dry deposition, Atmospheric</a:t>
            </a:r>
            <a:r>
              <a:rPr lang="en-US" baseline="0" dirty="0" smtClean="0"/>
              <a:t> Chemistry and Physics, 16, 3145-3160.</a:t>
            </a:r>
          </a:p>
          <a:p>
            <a:pPr marL="171450" indent="-171450">
              <a:buFontTx/>
              <a:buChar char="-"/>
            </a:pPr>
            <a:r>
              <a:rPr lang="en-US" dirty="0" smtClean="0"/>
              <a:t>Farmer et al. (2013) Chemically resolved particle fluxes over tropical and temperate forests, Aerosol Science and Technology, 47, 818-830.</a:t>
            </a:r>
          </a:p>
          <a:p>
            <a:pPr marL="171450" indent="-171450">
              <a:buFontTx/>
              <a:buChar char="-"/>
            </a:pPr>
            <a:r>
              <a:rPr lang="en-US" dirty="0" smtClean="0"/>
              <a:t>Pryor et al. (2013) Size-resolved particle fluxes and vertical gradients over and in a sparse pine forest, Aerosol and Science and Technology, 47, 1248-1257.</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7</a:t>
            </a:fld>
            <a:endParaRPr lang="en-US" dirty="0"/>
          </a:p>
        </p:txBody>
      </p:sp>
    </p:spTree>
    <p:extLst>
      <p:ext uri="{BB962C8B-B14F-4D97-AF65-F5344CB8AC3E}">
        <p14:creationId xmlns:p14="http://schemas.microsoft.com/office/powerpoint/2010/main" val="4038146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smtClean="0"/>
              <a:t>Im</a:t>
            </a:r>
            <a:r>
              <a:rPr lang="en-US" dirty="0" smtClean="0"/>
              <a:t> et al. (2015)</a:t>
            </a:r>
            <a:r>
              <a:rPr lang="en-US" baseline="0" dirty="0" smtClean="0"/>
              <a:t> Evaluation of operational online-coupled regional air quality models over Europe and North America in the context of AQMEII phase 2. Part II: particulate matter, Atmospheric Environment, 115, 421-441.</a:t>
            </a:r>
          </a:p>
          <a:p>
            <a:pPr marL="171450" indent="-171450">
              <a:buFontTx/>
              <a:buChar char="-"/>
            </a:pPr>
            <a:r>
              <a:rPr lang="en-US" dirty="0" smtClean="0"/>
              <a:t>Lee et al. (2013) The magnitude and causes of uncertainty in global model simulations of cloud condensation nuclei, Atmospheric Chemistry</a:t>
            </a:r>
            <a:r>
              <a:rPr lang="en-US" baseline="0" dirty="0" smtClean="0"/>
              <a:t> and Physics, 13, 8879-8914.</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8</a:t>
            </a:fld>
            <a:endParaRPr lang="en-US" dirty="0"/>
          </a:p>
        </p:txBody>
      </p:sp>
    </p:spTree>
    <p:extLst>
      <p:ext uri="{BB962C8B-B14F-4D97-AF65-F5344CB8AC3E}">
        <p14:creationId xmlns:p14="http://schemas.microsoft.com/office/powerpoint/2010/main" val="3700114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Lucida Grande"/>
              <a:buChar char="-"/>
            </a:pPr>
            <a:r>
              <a:rPr lang="en-US" baseline="0" dirty="0" smtClean="0"/>
              <a:t>Saylor et al. (2015) A Comparison of Particle Dry Deposition Algorithms in Air Quality Models, 17</a:t>
            </a:r>
            <a:r>
              <a:rPr lang="en-US" baseline="30000" dirty="0" smtClean="0"/>
              <a:t>th</a:t>
            </a:r>
            <a:r>
              <a:rPr lang="en-US" baseline="0" dirty="0" smtClean="0"/>
              <a:t> Community Modeling and Analysis System Annual Conference, Chapel Hill, NC, October 5-7.</a:t>
            </a:r>
          </a:p>
          <a:p>
            <a:pPr marL="171450" indent="-171450">
              <a:buFont typeface="Lucida Grande"/>
              <a:buChar char="-"/>
            </a:pPr>
            <a:r>
              <a:rPr lang="en-US" baseline="0" dirty="0" smtClean="0"/>
              <a:t>Hicks et al. (2016) Dry deposition of particles to canopies – A look back and the road forward, Journal of Geophysical Research, in review.</a:t>
            </a:r>
          </a:p>
          <a:p>
            <a:pPr marL="171450" indent="-171450">
              <a:buFont typeface="Lucida Grande"/>
              <a:buChar char="-"/>
            </a:pPr>
            <a:r>
              <a:rPr lang="en-US" dirty="0" err="1" smtClean="0"/>
              <a:t>Petroff</a:t>
            </a:r>
            <a:r>
              <a:rPr lang="en-US" dirty="0" smtClean="0"/>
              <a:t> &amp;</a:t>
            </a:r>
            <a:r>
              <a:rPr lang="en-US" baseline="0" dirty="0" smtClean="0"/>
              <a:t> Zhang (2010) Development and validation of a size-resolved particle dry deposition scheme for application in aerosol transport models, </a:t>
            </a:r>
            <a:r>
              <a:rPr lang="en-US" baseline="0" dirty="0" err="1" smtClean="0"/>
              <a:t>Geoscientific</a:t>
            </a:r>
            <a:r>
              <a:rPr lang="en-US" baseline="0" dirty="0" smtClean="0"/>
              <a:t> Model Development, 3, 753-769.</a:t>
            </a:r>
          </a:p>
          <a:p>
            <a:pPr marL="171450" indent="-171450">
              <a:buFontTx/>
              <a:buChar char="-"/>
            </a:pPr>
            <a:r>
              <a:rPr lang="en-US" dirty="0" smtClean="0"/>
              <a:t>Pryor et al. (2008) A review of measurement and </a:t>
            </a:r>
            <a:r>
              <a:rPr lang="en-US" dirty="0" err="1" smtClean="0"/>
              <a:t>modelling</a:t>
            </a:r>
            <a:r>
              <a:rPr lang="en-US" dirty="0" smtClean="0"/>
              <a:t> results of particle atmosphere-surface exchange, </a:t>
            </a:r>
            <a:r>
              <a:rPr lang="en-US" dirty="0" err="1" smtClean="0"/>
              <a:t>Tellus</a:t>
            </a:r>
            <a:r>
              <a:rPr lang="en-US" dirty="0" smtClean="0"/>
              <a:t> B, 60, 42-75.</a:t>
            </a:r>
          </a:p>
          <a:p>
            <a:pPr marL="171450" indent="-171450">
              <a:buFontTx/>
              <a:buChar char="-"/>
            </a:pPr>
            <a:r>
              <a:rPr lang="en-US" dirty="0" smtClean="0"/>
              <a:t>Zhang</a:t>
            </a:r>
            <a:r>
              <a:rPr lang="en-US" baseline="0" dirty="0" smtClean="0"/>
              <a:t> &amp; Shao (2015) A new parameterization of particle dry deposition over rough surfaces, Atmospheric Chemistry and Physics, 14, 12429-12440.</a:t>
            </a:r>
          </a:p>
          <a:p>
            <a:pPr marL="171450" indent="-171450">
              <a:buFontTx/>
              <a:buChar char="-"/>
            </a:pPr>
            <a:r>
              <a:rPr lang="en-US" dirty="0" smtClean="0"/>
              <a:t>Huang et al. (2014) Particle deposition to forests: An alternative to K-theory, Atmospheric Environment, 94, 593-605.</a:t>
            </a:r>
          </a:p>
          <a:p>
            <a:pPr marL="171450" indent="-171450">
              <a:buFontTx/>
              <a:buChar char="-"/>
            </a:pPr>
            <a:r>
              <a:rPr lang="en-US" dirty="0" smtClean="0"/>
              <a:t>Zhang and He (2014) Technical Note: An empirical</a:t>
            </a:r>
            <a:r>
              <a:rPr lang="en-US" baseline="0" dirty="0" smtClean="0"/>
              <a:t> algorithm estimating dry deposition velocity of fine, coarse and giant particles, Atmospheric Chemistry and Physics, 14, 3729-3737.</a:t>
            </a:r>
          </a:p>
          <a:p>
            <a:pPr marL="171450" indent="-171450">
              <a:buFontTx/>
              <a:buChar char="-"/>
            </a:pPr>
            <a:r>
              <a:rPr lang="en-US" dirty="0" err="1" smtClean="0"/>
              <a:t>Kouznetsov</a:t>
            </a:r>
            <a:r>
              <a:rPr lang="en-US" dirty="0" smtClean="0"/>
              <a:t> and </a:t>
            </a:r>
            <a:r>
              <a:rPr lang="en-US" dirty="0" err="1" smtClean="0"/>
              <a:t>Sofiev</a:t>
            </a:r>
            <a:r>
              <a:rPr lang="en-US" dirty="0" smtClean="0"/>
              <a:t> (2012) A methodology for evaluation of vertical dispersion and dry deposition of atmospheric aerosols, Journal of Geophysical Research, 117, doi:10.1029/2011JD016366.</a:t>
            </a:r>
          </a:p>
          <a:p>
            <a:pPr marL="171450" indent="-171450">
              <a:buFontTx/>
              <a:buChar char="-"/>
            </a:pPr>
            <a:r>
              <a:rPr lang="en-US" dirty="0" err="1" smtClean="0"/>
              <a:t>Feng</a:t>
            </a:r>
            <a:r>
              <a:rPr lang="en-US" dirty="0" smtClean="0"/>
              <a:t> (2008) A size-resolved model and a four-mode parameterization of dry deposition of atmospheric aerosols, Journal of Geophysical Research, 113, </a:t>
            </a:r>
            <a:r>
              <a:rPr lang="en-US" dirty="0" err="1" smtClean="0"/>
              <a:t>doi</a:t>
            </a:r>
            <a:r>
              <a:rPr lang="en-US" dirty="0" smtClean="0"/>
              <a:t>: 10.1029/2007JD009004.</a:t>
            </a:r>
          </a:p>
          <a:p>
            <a:pPr marL="171450" indent="-171450">
              <a:buFontTx/>
              <a:buChar char="-"/>
            </a:pPr>
            <a:r>
              <a:rPr lang="en-US" dirty="0" err="1" smtClean="0"/>
              <a:t>Nho</a:t>
            </a:r>
            <a:r>
              <a:rPr lang="en-US" dirty="0" smtClean="0"/>
              <a:t>-Kim et al. (2004) Parameterization of size-dependent particle dry deposition velocities for global modeling, Atmospheric Environment, 38, 1933-1942.</a:t>
            </a:r>
          </a:p>
          <a:p>
            <a:pPr marL="171450" indent="-171450">
              <a:buFontTx/>
              <a:buChar char="-"/>
            </a:pPr>
            <a:r>
              <a:rPr lang="en-US" dirty="0" err="1" smtClean="0"/>
              <a:t>Petroff</a:t>
            </a:r>
            <a:r>
              <a:rPr lang="en-US" dirty="0" smtClean="0"/>
              <a:t> et al. (2009) An extended dry deposition model for aerosols onto broadleaf canopies, Aerosol Science, 40, 218-240.</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9</a:t>
            </a:fld>
            <a:endParaRPr lang="en-US" dirty="0"/>
          </a:p>
        </p:txBody>
      </p:sp>
    </p:spTree>
    <p:extLst>
      <p:ext uri="{BB962C8B-B14F-4D97-AF65-F5344CB8AC3E}">
        <p14:creationId xmlns:p14="http://schemas.microsoft.com/office/powerpoint/2010/main" val="1780292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Process-level</a:t>
            </a:r>
            <a:r>
              <a:rPr lang="en-US" baseline="0" dirty="0" smtClean="0"/>
              <a:t> models of surface-atmosphere exchange are developed and, in conjunction with trace species concentration and flux measurements (from either long-term measurement networks or intensive field measurement campaigns) new understanding of surface-atmosphere exchange processes is generated.</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10</a:t>
            </a:fld>
            <a:endParaRPr lang="en-US" dirty="0"/>
          </a:p>
        </p:txBody>
      </p:sp>
    </p:spTree>
    <p:extLst>
      <p:ext uri="{BB962C8B-B14F-4D97-AF65-F5344CB8AC3E}">
        <p14:creationId xmlns:p14="http://schemas.microsoft.com/office/powerpoint/2010/main" val="28443139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Footer Placeholder 6"/>
          <p:cNvSpPr>
            <a:spLocks noGrp="1"/>
          </p:cNvSpPr>
          <p:nvPr>
            <p:ph type="ftr" sz="quarter" idx="10"/>
          </p:nvPr>
        </p:nvSpPr>
        <p:spPr/>
        <p:txBody>
          <a:bodyPr/>
          <a:lstStyle/>
          <a:p>
            <a:r>
              <a:rPr lang="en-US" dirty="0" smtClean="0"/>
              <a:t>ARL Science Review, June 21-23, 2016</a:t>
            </a:r>
            <a:endParaRPr lang="en-US" dirty="0"/>
          </a:p>
        </p:txBody>
      </p:sp>
      <p:sp>
        <p:nvSpPr>
          <p:cNvPr id="8" name="Slide Number Placeholder 7"/>
          <p:cNvSpPr>
            <a:spLocks noGrp="1"/>
          </p:cNvSpPr>
          <p:nvPr>
            <p:ph type="sldNum" sz="quarter" idx="11"/>
          </p:nvPr>
        </p:nvSpPr>
        <p:spPr/>
        <p:txBody>
          <a:bodyPr/>
          <a:lstStyle/>
          <a:p>
            <a:fld id="{66CAC88C-31F3-4764-B964-B930D18D7C5C}" type="slidenum">
              <a:rPr lang="en-US" smtClean="0"/>
              <a:t>‹#›</a:t>
            </a:fld>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410200"/>
            <a:ext cx="990600" cy="990600"/>
          </a:xfrm>
          <a:prstGeom prst="rect">
            <a:avLst/>
          </a:prstGeom>
        </p:spPr>
      </p:pic>
    </p:spTree>
    <p:extLst>
      <p:ext uri="{BB962C8B-B14F-4D97-AF65-F5344CB8AC3E}">
        <p14:creationId xmlns:p14="http://schemas.microsoft.com/office/powerpoint/2010/main" val="2625470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7"/>
          <p:cNvSpPr>
            <a:spLocks noGrp="1"/>
          </p:cNvSpPr>
          <p:nvPr>
            <p:ph type="ftr" sz="quarter" idx="10"/>
          </p:nvPr>
        </p:nvSpPr>
        <p:spPr/>
        <p:txBody>
          <a:bodyPr/>
          <a:lstStyle/>
          <a:p>
            <a:r>
              <a:rPr lang="en-US" dirty="0" smtClean="0"/>
              <a:t>ARL Science Review, June 21-23, 2016</a:t>
            </a:r>
            <a:endParaRPr lang="en-US" dirty="0"/>
          </a:p>
        </p:txBody>
      </p:sp>
      <p:sp>
        <p:nvSpPr>
          <p:cNvPr id="9" name="Slide Number Placeholder 8"/>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1228618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p>
            <a:r>
              <a:rPr lang="en-US" dirty="0" smtClean="0"/>
              <a:t>ARL Science Review, June 21-23, 2016</a:t>
            </a:r>
            <a:endParaRPr lang="en-US" dirty="0"/>
          </a:p>
        </p:txBody>
      </p:sp>
      <p:sp>
        <p:nvSpPr>
          <p:cNvPr id="8" name="Slide Number Placeholder 7"/>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914931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6"/>
          <p:cNvSpPr>
            <a:spLocks noGrp="1"/>
          </p:cNvSpPr>
          <p:nvPr>
            <p:ph type="ftr" sz="quarter" idx="10"/>
          </p:nvPr>
        </p:nvSpPr>
        <p:spPr/>
        <p:txBody>
          <a:bodyPr/>
          <a:lstStyle/>
          <a:p>
            <a:r>
              <a:rPr lang="en-US" dirty="0" smtClean="0"/>
              <a:t>ARL Science Review, June 21-23, 2016</a:t>
            </a:r>
            <a:endParaRPr lang="en-US" dirty="0"/>
          </a:p>
        </p:txBody>
      </p:sp>
      <p:sp>
        <p:nvSpPr>
          <p:cNvPr id="8" name="Slide Number Placeholder 7"/>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46600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0"/>
          </p:nvPr>
        </p:nvSpPr>
        <p:spPr/>
        <p:txBody>
          <a:bodyPr/>
          <a:lstStyle/>
          <a:p>
            <a:r>
              <a:rPr lang="en-US" dirty="0" smtClean="0"/>
              <a:t>ARL Science Review, June 21-23, 2016</a:t>
            </a:r>
            <a:endParaRPr lang="en-US" dirty="0"/>
          </a:p>
        </p:txBody>
      </p:sp>
      <p:sp>
        <p:nvSpPr>
          <p:cNvPr id="9" name="Slide Number Placeholder 8"/>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4107279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Footer Placeholder 9"/>
          <p:cNvSpPr>
            <a:spLocks noGrp="1"/>
          </p:cNvSpPr>
          <p:nvPr>
            <p:ph type="ftr" sz="quarter" idx="10"/>
          </p:nvPr>
        </p:nvSpPr>
        <p:spPr/>
        <p:txBody>
          <a:bodyPr/>
          <a:lstStyle/>
          <a:p>
            <a:r>
              <a:rPr lang="en-US" dirty="0" smtClean="0"/>
              <a:t>ARL Science Review, June 21-23, 2016</a:t>
            </a:r>
            <a:endParaRPr lang="en-US" dirty="0"/>
          </a:p>
        </p:txBody>
      </p:sp>
      <p:sp>
        <p:nvSpPr>
          <p:cNvPr id="11" name="Slide Number Placeholder 10"/>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2991925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5"/>
          <p:cNvSpPr>
            <a:spLocks noGrp="1"/>
          </p:cNvSpPr>
          <p:nvPr>
            <p:ph type="ftr" sz="quarter" idx="10"/>
          </p:nvPr>
        </p:nvSpPr>
        <p:spPr/>
        <p:txBody>
          <a:bodyPr/>
          <a:lstStyle/>
          <a:p>
            <a:r>
              <a:rPr lang="en-US" dirty="0" smtClean="0"/>
              <a:t>ARL Science Review, June 21-23, 2016</a:t>
            </a:r>
            <a:endParaRPr lang="en-US" dirty="0"/>
          </a:p>
        </p:txBody>
      </p:sp>
      <p:sp>
        <p:nvSpPr>
          <p:cNvPr id="7" name="Slide Number Placeholder 6"/>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4182837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dirty="0" smtClean="0"/>
              <a:t>ARL Science Review, June 21-23, 2016</a:t>
            </a:r>
            <a:endParaRPr lang="en-US" dirty="0"/>
          </a:p>
        </p:txBody>
      </p:sp>
      <p:sp>
        <p:nvSpPr>
          <p:cNvPr id="6" name="Slide Number Placeholder 5"/>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3989938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1235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7"/>
          <p:cNvSpPr>
            <a:spLocks noGrp="1"/>
          </p:cNvSpPr>
          <p:nvPr>
            <p:ph type="ftr" sz="quarter" idx="10"/>
          </p:nvPr>
        </p:nvSpPr>
        <p:spPr/>
        <p:txBody>
          <a:bodyPr/>
          <a:lstStyle/>
          <a:p>
            <a:r>
              <a:rPr lang="en-US" dirty="0" smtClean="0"/>
              <a:t>ARL Science Review, June 21-23, 2016</a:t>
            </a:r>
            <a:endParaRPr lang="en-US" dirty="0"/>
          </a:p>
        </p:txBody>
      </p:sp>
      <p:sp>
        <p:nvSpPr>
          <p:cNvPr id="9" name="Slide Number Placeholder 8"/>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3213904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3000">
              <a:srgbClr val="091A4F"/>
            </a:gs>
            <a:gs pos="99875">
              <a:srgbClr val="3C414E"/>
            </a:gs>
            <a:gs pos="99750">
              <a:srgbClr val="494E5A"/>
            </a:gs>
            <a:gs pos="99500">
              <a:srgbClr val="636771"/>
            </a:gs>
            <a:gs pos="99000">
              <a:srgbClr val="9799A0"/>
            </a:gs>
            <a:gs pos="100000">
              <a:srgbClr val="E7E9EE">
                <a:lumMod val="24000"/>
              </a:srgbClr>
            </a:gs>
            <a:gs pos="99969">
              <a:schemeClr val="bg1"/>
            </a:gs>
            <a:gs pos="99938">
              <a:srgbClr val="9DA0A6"/>
            </a:gs>
            <a:gs pos="97000">
              <a:schemeClr val="bg1">
                <a:tint val="45000"/>
                <a:shade val="99000"/>
                <a:satMod val="350000"/>
              </a:schemeClr>
            </a:gs>
            <a:gs pos="100000">
              <a:schemeClr val="bg1">
                <a:shade val="20000"/>
                <a:satMod val="25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0" y="6492875"/>
            <a:ext cx="2895600" cy="365125"/>
          </a:xfrm>
          <a:prstGeom prst="rect">
            <a:avLst/>
          </a:prstGeom>
        </p:spPr>
        <p:txBody>
          <a:bodyPr vert="horz" lIns="91440" tIns="45720" rIns="91440" bIns="45720" rtlCol="0" anchor="ctr"/>
          <a:lstStyle>
            <a:lvl1pPr algn="ctr">
              <a:defRPr sz="1200" b="1">
                <a:solidFill>
                  <a:srgbClr val="091A4F"/>
                </a:solidFill>
              </a:defRPr>
            </a:lvl1pPr>
          </a:lstStyle>
          <a:p>
            <a:r>
              <a:rPr lang="en-US" dirty="0" smtClean="0"/>
              <a:t>ARL Science Review, June 21-23, 2016</a:t>
            </a:r>
            <a:endParaRPr lang="en-US" dirty="0"/>
          </a:p>
        </p:txBody>
      </p:sp>
      <p:sp>
        <p:nvSpPr>
          <p:cNvPr id="6" name="Slide Number Placeholder 5"/>
          <p:cNvSpPr>
            <a:spLocks noGrp="1"/>
          </p:cNvSpPr>
          <p:nvPr>
            <p:ph type="sldNum" sz="quarter" idx="4"/>
          </p:nvPr>
        </p:nvSpPr>
        <p:spPr>
          <a:xfrm>
            <a:off x="6781800" y="6416675"/>
            <a:ext cx="2133600" cy="365125"/>
          </a:xfrm>
          <a:prstGeom prst="rect">
            <a:avLst/>
          </a:prstGeom>
        </p:spPr>
        <p:txBody>
          <a:bodyPr vert="horz" lIns="91440" tIns="45720" rIns="91440" bIns="45720" rtlCol="0" anchor="ctr"/>
          <a:lstStyle>
            <a:lvl1pPr algn="r">
              <a:defRPr sz="1400" b="1">
                <a:solidFill>
                  <a:srgbClr val="091A4F"/>
                </a:solidFill>
              </a:defRPr>
            </a:lvl1pPr>
          </a:lstStyle>
          <a:p>
            <a:fld id="{66CAC88C-31F3-4764-B964-B930D18D7C5C}" type="slidenum">
              <a:rPr lang="en-US" smtClean="0"/>
              <a:pPr/>
              <a:t>‹#›</a:t>
            </a:fld>
            <a:endParaRPr lang="en-US" dirty="0"/>
          </a:p>
        </p:txBody>
      </p:sp>
      <p:sp>
        <p:nvSpPr>
          <p:cNvPr id="4" name="Rectangle 3"/>
          <p:cNvSpPr/>
          <p:nvPr/>
        </p:nvSpPr>
        <p:spPr>
          <a:xfrm>
            <a:off x="0" y="0"/>
            <a:ext cx="45719" cy="6858000"/>
          </a:xfrm>
          <a:prstGeom prst="rect">
            <a:avLst/>
          </a:prstGeom>
          <a:gradFill>
            <a:gsLst>
              <a:gs pos="0">
                <a:srgbClr val="F8F8F8"/>
              </a:gs>
              <a:gs pos="95000">
                <a:srgbClr val="F5F5F5"/>
              </a:gs>
              <a:gs pos="99000">
                <a:schemeClr val="bg1">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859" y="0"/>
            <a:ext cx="9121141" cy="4571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109205" y="0"/>
            <a:ext cx="45719" cy="6858000"/>
          </a:xfrm>
          <a:prstGeom prst="rect">
            <a:avLst/>
          </a:prstGeom>
          <a:gradFill>
            <a:gsLst>
              <a:gs pos="0">
                <a:srgbClr val="F8F8F8"/>
              </a:gs>
              <a:gs pos="95000">
                <a:srgbClr val="F5F5F5"/>
              </a:gs>
              <a:gs pos="99000">
                <a:schemeClr val="bg1">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5689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8" r:id="rId8"/>
    <p:sldLayoutId id="2147483656" r:id="rId9"/>
    <p:sldLayoutId id="2147483657" r:id="rId10"/>
  </p:sldLayoutIdLst>
  <p:hf hd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4.gif"/></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emf"/><Relationship Id="rId4" Type="http://schemas.openxmlformats.org/officeDocument/2006/relationships/image" Target="../media/image4.gi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4.emf"/><Relationship Id="rId5" Type="http://schemas.openxmlformats.org/officeDocument/2006/relationships/oleObject" Target="../embeddings/oleObject1.bin"/><Relationship Id="rId4" Type="http://schemas.openxmlformats.org/officeDocument/2006/relationships/image" Target="../media/image15.emf"/></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2.xml"/><Relationship Id="rId7" Type="http://schemas.openxmlformats.org/officeDocument/2006/relationships/image" Target="../media/image14.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8.emf"/><Relationship Id="rId4" Type="http://schemas.openxmlformats.org/officeDocument/2006/relationships/image" Target="../media/image17.emf"/><Relationship Id="rId9" Type="http://schemas.openxmlformats.org/officeDocument/2006/relationships/image" Target="../media/image16.emf"/></Relationships>
</file>

<file path=ppt/slides/_rels/slide2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normAutofit fontScale="90000"/>
          </a:bodyPr>
          <a:lstStyle/>
          <a:p>
            <a:r>
              <a:rPr lang="en-US" dirty="0" smtClean="0"/>
              <a:t>Surface-Atmosphere Exchange Modeling</a:t>
            </a:r>
            <a:endParaRPr lang="en-US" dirty="0"/>
          </a:p>
        </p:txBody>
      </p:sp>
      <p:sp>
        <p:nvSpPr>
          <p:cNvPr id="3" name="Subtitle 2"/>
          <p:cNvSpPr>
            <a:spLocks noGrp="1"/>
          </p:cNvSpPr>
          <p:nvPr>
            <p:ph type="subTitle" idx="1"/>
          </p:nvPr>
        </p:nvSpPr>
        <p:spPr/>
        <p:txBody>
          <a:bodyPr>
            <a:normAutofit fontScale="77500" lnSpcReduction="20000"/>
          </a:bodyPr>
          <a:lstStyle/>
          <a:p>
            <a:r>
              <a:rPr lang="en-US" dirty="0" smtClean="0"/>
              <a:t>Rick D. Saylor</a:t>
            </a:r>
          </a:p>
          <a:p>
            <a:r>
              <a:rPr lang="en-US" dirty="0" smtClean="0"/>
              <a:t>NOAA/Air Resources Laboratory</a:t>
            </a:r>
          </a:p>
          <a:p>
            <a:r>
              <a:rPr lang="en-US" dirty="0" smtClean="0"/>
              <a:t>Atmospheric Turbulence and Diffusion Division</a:t>
            </a:r>
          </a:p>
          <a:p>
            <a:r>
              <a:rPr lang="en-US" dirty="0" smtClean="0"/>
              <a:t>June 22, 2016</a:t>
            </a:r>
            <a:endParaRPr lang="en-US" dirty="0"/>
          </a:p>
        </p:txBody>
      </p:sp>
    </p:spTree>
    <p:extLst>
      <p:ext uri="{BB962C8B-B14F-4D97-AF65-F5344CB8AC3E}">
        <p14:creationId xmlns:p14="http://schemas.microsoft.com/office/powerpoint/2010/main" val="37571199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10</a:t>
            </a:fld>
            <a:endParaRPr lang="en-US" dirty="0"/>
          </a:p>
        </p:txBody>
      </p:sp>
      <p:sp>
        <p:nvSpPr>
          <p:cNvPr id="5" name="TextBox 4"/>
          <p:cNvSpPr txBox="1"/>
          <p:nvPr/>
        </p:nvSpPr>
        <p:spPr>
          <a:xfrm>
            <a:off x="303771" y="4794623"/>
            <a:ext cx="2667000" cy="923330"/>
          </a:xfrm>
          <a:prstGeom prst="rect">
            <a:avLst/>
          </a:prstGeom>
          <a:noFill/>
        </p:spPr>
        <p:txBody>
          <a:bodyPr wrap="square" rtlCol="0">
            <a:spAutoFit/>
          </a:bodyPr>
          <a:lstStyle/>
          <a:p>
            <a:pPr defTabSz="457200"/>
            <a:r>
              <a:rPr lang="en-US" dirty="0" smtClean="0">
                <a:solidFill>
                  <a:schemeClr val="bg1"/>
                </a:solidFill>
                <a:latin typeface="Calibri"/>
              </a:rPr>
              <a:t>Process modeling of surface-atmosphere interactions</a:t>
            </a:r>
            <a:endParaRPr lang="en-US" dirty="0">
              <a:solidFill>
                <a:schemeClr val="bg1"/>
              </a:solidFill>
              <a:latin typeface="Calibri"/>
            </a:endParaRPr>
          </a:p>
        </p:txBody>
      </p:sp>
      <p:sp>
        <p:nvSpPr>
          <p:cNvPr id="6" name="TextBox 5"/>
          <p:cNvSpPr txBox="1"/>
          <p:nvPr/>
        </p:nvSpPr>
        <p:spPr>
          <a:xfrm>
            <a:off x="7543800" y="1523491"/>
            <a:ext cx="1600200" cy="1477328"/>
          </a:xfrm>
          <a:prstGeom prst="rect">
            <a:avLst/>
          </a:prstGeom>
          <a:noFill/>
        </p:spPr>
        <p:txBody>
          <a:bodyPr wrap="square" rtlCol="0">
            <a:spAutoFit/>
          </a:bodyPr>
          <a:lstStyle/>
          <a:p>
            <a:pPr defTabSz="457200"/>
            <a:r>
              <a:rPr lang="en-US" dirty="0" smtClean="0">
                <a:solidFill>
                  <a:schemeClr val="bg1"/>
                </a:solidFill>
                <a:latin typeface="Calibri"/>
              </a:rPr>
              <a:t>Translation of modeling and measurement results to NAQFC</a:t>
            </a:r>
            <a:endParaRPr lang="en-US" dirty="0">
              <a:solidFill>
                <a:schemeClr val="bg1"/>
              </a:solidFill>
              <a:latin typeface="Calibri"/>
            </a:endParaRPr>
          </a:p>
        </p:txBody>
      </p:sp>
      <p:sp>
        <p:nvSpPr>
          <p:cNvPr id="7" name="TextBox 6"/>
          <p:cNvSpPr txBox="1"/>
          <p:nvPr/>
        </p:nvSpPr>
        <p:spPr>
          <a:xfrm>
            <a:off x="3657600" y="5410200"/>
            <a:ext cx="2667000" cy="923330"/>
          </a:xfrm>
          <a:prstGeom prst="rect">
            <a:avLst/>
          </a:prstGeom>
          <a:noFill/>
        </p:spPr>
        <p:txBody>
          <a:bodyPr wrap="square" rtlCol="0">
            <a:spAutoFit/>
          </a:bodyPr>
          <a:lstStyle/>
          <a:p>
            <a:pPr algn="r" defTabSz="457200"/>
            <a:r>
              <a:rPr lang="en-US" dirty="0" smtClean="0">
                <a:solidFill>
                  <a:schemeClr val="bg1"/>
                </a:solidFill>
                <a:latin typeface="Calibri"/>
              </a:rPr>
              <a:t>Analysis of trace species concentration and flux measurements</a:t>
            </a:r>
            <a:endParaRPr lang="en-US" dirty="0">
              <a:solidFill>
                <a:schemeClr val="bg1"/>
              </a:solidFill>
              <a:latin typeface="Calibri"/>
            </a:endParaRPr>
          </a:p>
        </p:txBody>
      </p:sp>
      <p:sp>
        <p:nvSpPr>
          <p:cNvPr id="9" name="Left-Right Arrow 8"/>
          <p:cNvSpPr/>
          <p:nvPr/>
        </p:nvSpPr>
        <p:spPr>
          <a:xfrm rot="21240000">
            <a:off x="3584875" y="4830911"/>
            <a:ext cx="2493206" cy="484632"/>
          </a:xfrm>
          <a:prstGeom prst="leftRightArrow">
            <a:avLst/>
          </a:prstGeom>
          <a:solidFill>
            <a:schemeClr val="accent1">
              <a:lumMod val="75000"/>
            </a:schemeClr>
          </a:solidFill>
          <a:ln>
            <a:solidFill>
              <a:schemeClr val="tx1"/>
            </a:solidFill>
          </a:ln>
          <a:scene3d>
            <a:camera prst="orthographicFront">
              <a:rot lat="0" lon="0" rev="20699999"/>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10" name="Picture 9" descr="chess_tower.jpg"/>
          <p:cNvPicPr>
            <a:picLocks noChangeAspect="1"/>
          </p:cNvPicPr>
          <p:nvPr/>
        </p:nvPicPr>
        <p:blipFill>
          <a:blip r:embed="rId3" cstate="print"/>
          <a:stretch>
            <a:fillRect/>
          </a:stretch>
        </p:blipFill>
        <p:spPr>
          <a:xfrm>
            <a:off x="6400800" y="3886200"/>
            <a:ext cx="1746455" cy="2328606"/>
          </a:xfrm>
          <a:prstGeom prst="rect">
            <a:avLst/>
          </a:prstGeom>
        </p:spPr>
      </p:pic>
      <p:pic>
        <p:nvPicPr>
          <p:cNvPr id="13" name="Picture 12" descr="20100706.5X.O3.sp.ani.gif"/>
          <p:cNvPicPr>
            <a:picLocks noChangeAspect="1"/>
          </p:cNvPicPr>
          <p:nvPr/>
        </p:nvPicPr>
        <p:blipFill>
          <a:blip r:embed="rId4" cstate="print"/>
          <a:stretch>
            <a:fillRect/>
          </a:stretch>
        </p:blipFill>
        <p:spPr>
          <a:xfrm>
            <a:off x="3886200" y="1295400"/>
            <a:ext cx="3622653" cy="2223403"/>
          </a:xfrm>
          <a:prstGeom prst="rect">
            <a:avLst/>
          </a:prstGeom>
        </p:spPr>
      </p:pic>
      <p:sp>
        <p:nvSpPr>
          <p:cNvPr id="14" name="Title 1"/>
          <p:cNvSpPr txBox="1">
            <a:spLocks/>
          </p:cNvSpPr>
          <p:nvPr/>
        </p:nvSpPr>
        <p:spPr>
          <a:xfrm>
            <a:off x="457200" y="457200"/>
            <a:ext cx="8229600" cy="1143000"/>
          </a:xfrm>
          <a:prstGeom prst="rect">
            <a:avLst/>
          </a:prstGeom>
        </p:spPr>
        <p:txBody>
          <a:bodyPr>
            <a:no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z="2800" dirty="0" smtClean="0">
                <a:cs typeface="Gill Sans"/>
              </a:rPr>
              <a:t>Approach: Surface-Atmosphere Exchange Modeling</a:t>
            </a:r>
            <a:endParaRPr lang="en-US" sz="2800" dirty="0">
              <a:cs typeface="Gill Sans"/>
            </a:endParaRPr>
          </a:p>
        </p:txBody>
      </p:sp>
      <p:pic>
        <p:nvPicPr>
          <p:cNvPr id="4" name="Picture 3" descr="SurfaceAtmosphereDiagram.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2057400"/>
            <a:ext cx="3556000" cy="2667000"/>
          </a:xfrm>
          <a:prstGeom prst="rect">
            <a:avLst/>
          </a:prstGeom>
        </p:spPr>
      </p:pic>
    </p:spTree>
    <p:extLst>
      <p:ext uri="{BB962C8B-B14F-4D97-AF65-F5344CB8AC3E}">
        <p14:creationId xmlns:p14="http://schemas.microsoft.com/office/powerpoint/2010/main" val="34859362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11</a:t>
            </a:fld>
            <a:endParaRPr lang="en-US" dirty="0"/>
          </a:p>
        </p:txBody>
      </p:sp>
      <p:sp>
        <p:nvSpPr>
          <p:cNvPr id="5" name="TextBox 4"/>
          <p:cNvSpPr txBox="1"/>
          <p:nvPr/>
        </p:nvSpPr>
        <p:spPr>
          <a:xfrm>
            <a:off x="303771" y="4794623"/>
            <a:ext cx="2667000" cy="923330"/>
          </a:xfrm>
          <a:prstGeom prst="rect">
            <a:avLst/>
          </a:prstGeom>
          <a:noFill/>
        </p:spPr>
        <p:txBody>
          <a:bodyPr wrap="square" rtlCol="0">
            <a:spAutoFit/>
          </a:bodyPr>
          <a:lstStyle/>
          <a:p>
            <a:pPr defTabSz="457200"/>
            <a:r>
              <a:rPr lang="en-US" dirty="0" smtClean="0">
                <a:solidFill>
                  <a:schemeClr val="bg1"/>
                </a:solidFill>
                <a:latin typeface="Calibri"/>
              </a:rPr>
              <a:t>Process modeling of surface-atmosphere interactions</a:t>
            </a:r>
            <a:endParaRPr lang="en-US" dirty="0">
              <a:solidFill>
                <a:schemeClr val="bg1"/>
              </a:solidFill>
              <a:latin typeface="Calibri"/>
            </a:endParaRPr>
          </a:p>
        </p:txBody>
      </p:sp>
      <p:sp>
        <p:nvSpPr>
          <p:cNvPr id="6" name="TextBox 5"/>
          <p:cNvSpPr txBox="1"/>
          <p:nvPr/>
        </p:nvSpPr>
        <p:spPr>
          <a:xfrm>
            <a:off x="7543800" y="1523491"/>
            <a:ext cx="1600200" cy="1477328"/>
          </a:xfrm>
          <a:prstGeom prst="rect">
            <a:avLst/>
          </a:prstGeom>
          <a:noFill/>
        </p:spPr>
        <p:txBody>
          <a:bodyPr wrap="square" rtlCol="0">
            <a:spAutoFit/>
          </a:bodyPr>
          <a:lstStyle/>
          <a:p>
            <a:pPr defTabSz="457200"/>
            <a:r>
              <a:rPr lang="en-US" dirty="0" smtClean="0">
                <a:solidFill>
                  <a:schemeClr val="bg1"/>
                </a:solidFill>
                <a:latin typeface="Calibri"/>
              </a:rPr>
              <a:t>Translation of modeling and measurement results to NAQFC</a:t>
            </a:r>
            <a:endParaRPr lang="en-US" dirty="0">
              <a:solidFill>
                <a:schemeClr val="bg1"/>
              </a:solidFill>
              <a:latin typeface="Calibri"/>
            </a:endParaRPr>
          </a:p>
        </p:txBody>
      </p:sp>
      <p:sp>
        <p:nvSpPr>
          <p:cNvPr id="7" name="TextBox 6"/>
          <p:cNvSpPr txBox="1"/>
          <p:nvPr/>
        </p:nvSpPr>
        <p:spPr>
          <a:xfrm>
            <a:off x="3657600" y="5410200"/>
            <a:ext cx="2667000" cy="923330"/>
          </a:xfrm>
          <a:prstGeom prst="rect">
            <a:avLst/>
          </a:prstGeom>
          <a:noFill/>
        </p:spPr>
        <p:txBody>
          <a:bodyPr wrap="square" rtlCol="0">
            <a:spAutoFit/>
          </a:bodyPr>
          <a:lstStyle/>
          <a:p>
            <a:pPr algn="r" defTabSz="457200"/>
            <a:r>
              <a:rPr lang="en-US" dirty="0" smtClean="0">
                <a:solidFill>
                  <a:schemeClr val="bg1"/>
                </a:solidFill>
                <a:latin typeface="Calibri"/>
              </a:rPr>
              <a:t>Analysis of trace species concentration and flux measurements</a:t>
            </a:r>
            <a:endParaRPr lang="en-US" dirty="0">
              <a:solidFill>
                <a:schemeClr val="bg1"/>
              </a:solidFill>
              <a:latin typeface="Calibri"/>
            </a:endParaRPr>
          </a:p>
        </p:txBody>
      </p:sp>
      <p:sp>
        <p:nvSpPr>
          <p:cNvPr id="9" name="Left-Right Arrow 8"/>
          <p:cNvSpPr/>
          <p:nvPr/>
        </p:nvSpPr>
        <p:spPr>
          <a:xfrm rot="21240000">
            <a:off x="3584875" y="4830911"/>
            <a:ext cx="2493206" cy="484632"/>
          </a:xfrm>
          <a:prstGeom prst="leftRightArrow">
            <a:avLst/>
          </a:prstGeom>
          <a:solidFill>
            <a:schemeClr val="accent1">
              <a:lumMod val="75000"/>
            </a:schemeClr>
          </a:solidFill>
          <a:ln>
            <a:solidFill>
              <a:schemeClr val="tx1"/>
            </a:solidFill>
          </a:ln>
          <a:scene3d>
            <a:camera prst="orthographicFront">
              <a:rot lat="0" lon="0" rev="20699999"/>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10" name="Picture 9" descr="chess_tower.jpg"/>
          <p:cNvPicPr>
            <a:picLocks noChangeAspect="1"/>
          </p:cNvPicPr>
          <p:nvPr/>
        </p:nvPicPr>
        <p:blipFill>
          <a:blip r:embed="rId3" cstate="print"/>
          <a:stretch>
            <a:fillRect/>
          </a:stretch>
        </p:blipFill>
        <p:spPr>
          <a:xfrm>
            <a:off x="6400800" y="3886200"/>
            <a:ext cx="1746455" cy="2328606"/>
          </a:xfrm>
          <a:prstGeom prst="rect">
            <a:avLst/>
          </a:prstGeom>
        </p:spPr>
      </p:pic>
      <p:sp>
        <p:nvSpPr>
          <p:cNvPr id="12" name="Up Arrow 11"/>
          <p:cNvSpPr/>
          <p:nvPr/>
        </p:nvSpPr>
        <p:spPr>
          <a:xfrm rot="21240000">
            <a:off x="4724356" y="3526467"/>
            <a:ext cx="484632" cy="1482531"/>
          </a:xfrm>
          <a:prstGeom prst="upArrow">
            <a:avLst>
              <a:gd name="adj1" fmla="val 67740"/>
              <a:gd name="adj2" fmla="val 53110"/>
            </a:avLst>
          </a:prstGeom>
          <a:solidFill>
            <a:srgbClr val="FF0000"/>
          </a:solidFill>
          <a:ln>
            <a:solidFill>
              <a:schemeClr val="tx1"/>
            </a:solidFill>
          </a:ln>
          <a:scene3d>
            <a:camera prst="orthographicFront">
              <a:rot lat="0" lon="0" rev="204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13" name="Picture 12" descr="20100706.5X.O3.sp.ani.gif"/>
          <p:cNvPicPr>
            <a:picLocks noChangeAspect="1"/>
          </p:cNvPicPr>
          <p:nvPr/>
        </p:nvPicPr>
        <p:blipFill>
          <a:blip r:embed="rId4" cstate="print"/>
          <a:stretch>
            <a:fillRect/>
          </a:stretch>
        </p:blipFill>
        <p:spPr>
          <a:xfrm>
            <a:off x="3886200" y="1295400"/>
            <a:ext cx="3622653" cy="2223403"/>
          </a:xfrm>
          <a:prstGeom prst="rect">
            <a:avLst/>
          </a:prstGeom>
        </p:spPr>
      </p:pic>
      <p:sp>
        <p:nvSpPr>
          <p:cNvPr id="14" name="Title 1"/>
          <p:cNvSpPr txBox="1">
            <a:spLocks/>
          </p:cNvSpPr>
          <p:nvPr/>
        </p:nvSpPr>
        <p:spPr>
          <a:xfrm>
            <a:off x="457200" y="457200"/>
            <a:ext cx="8229600" cy="1143000"/>
          </a:xfrm>
          <a:prstGeom prst="rect">
            <a:avLst/>
          </a:prstGeom>
        </p:spPr>
        <p:txBody>
          <a:bodyPr>
            <a:no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z="2800" dirty="0" smtClean="0">
                <a:cs typeface="Gill Sans"/>
              </a:rPr>
              <a:t>Approach: Surface-Atmosphere Exchange Modeling</a:t>
            </a:r>
            <a:endParaRPr lang="en-US" sz="2800" dirty="0">
              <a:cs typeface="Gill Sans"/>
            </a:endParaRPr>
          </a:p>
        </p:txBody>
      </p:sp>
      <p:pic>
        <p:nvPicPr>
          <p:cNvPr id="4" name="Picture 3" descr="SurfaceAtmosphereDiagram.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2057400"/>
            <a:ext cx="3556000" cy="2667000"/>
          </a:xfrm>
          <a:prstGeom prst="rect">
            <a:avLst/>
          </a:prstGeom>
        </p:spPr>
      </p:pic>
    </p:spTree>
    <p:extLst>
      <p:ext uri="{BB962C8B-B14F-4D97-AF65-F5344CB8AC3E}">
        <p14:creationId xmlns:p14="http://schemas.microsoft.com/office/powerpoint/2010/main" val="29148506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12</a:t>
            </a:fld>
            <a:endParaRPr lang="en-US" dirty="0"/>
          </a:p>
        </p:txBody>
      </p:sp>
      <p:sp>
        <p:nvSpPr>
          <p:cNvPr id="7" name="Title 1"/>
          <p:cNvSpPr txBox="1">
            <a:spLocks/>
          </p:cNvSpPr>
          <p:nvPr/>
        </p:nvSpPr>
        <p:spPr>
          <a:xfrm>
            <a:off x="457200" y="533400"/>
            <a:ext cx="8229600" cy="685856"/>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dirty="0" smtClean="0">
                <a:cs typeface="Gill Sans"/>
              </a:rPr>
              <a:t>Motivating Questions</a:t>
            </a:r>
            <a:endParaRPr lang="en-US" dirty="0">
              <a:cs typeface="Gill Sans"/>
            </a:endParaRPr>
          </a:p>
        </p:txBody>
      </p:sp>
      <p:sp>
        <p:nvSpPr>
          <p:cNvPr id="8" name="Slide Number Placeholder 5"/>
          <p:cNvSpPr txBox="1">
            <a:spLocks/>
          </p:cNvSpPr>
          <p:nvPr/>
        </p:nvSpPr>
        <p:spPr>
          <a:xfrm>
            <a:off x="6781800" y="6416675"/>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white"/>
              </a:solidFill>
              <a:latin typeface="Calibri"/>
            </a:endParaRPr>
          </a:p>
        </p:txBody>
      </p:sp>
      <p:sp>
        <p:nvSpPr>
          <p:cNvPr id="9" name="TextBox 8"/>
          <p:cNvSpPr txBox="1"/>
          <p:nvPr/>
        </p:nvSpPr>
        <p:spPr>
          <a:xfrm>
            <a:off x="685800" y="1600200"/>
            <a:ext cx="7761110" cy="4093428"/>
          </a:xfrm>
          <a:prstGeom prst="rect">
            <a:avLst/>
          </a:prstGeom>
          <a:noFill/>
        </p:spPr>
        <p:txBody>
          <a:bodyPr wrap="square" rtlCol="0">
            <a:spAutoFit/>
          </a:bodyPr>
          <a:lstStyle/>
          <a:p>
            <a:r>
              <a:rPr lang="en-US" sz="2000" dirty="0" smtClean="0">
                <a:ln w="0" cmpd="sng">
                  <a:noFill/>
                  <a:prstDash val="solid"/>
                </a:ln>
                <a:solidFill>
                  <a:srgbClr val="FFFFFF"/>
                </a:solidFill>
                <a:latin typeface="+mj-lt"/>
                <a:cs typeface="Athelas Regular"/>
              </a:rPr>
              <a:t>How well do large-scale models (e.g. CMAQ, WRF-</a:t>
            </a:r>
            <a:r>
              <a:rPr lang="en-US" sz="2000" dirty="0" err="1" smtClean="0">
                <a:ln w="0" cmpd="sng">
                  <a:noFill/>
                  <a:prstDash val="solid"/>
                </a:ln>
                <a:solidFill>
                  <a:srgbClr val="FFFFFF"/>
                </a:solidFill>
                <a:latin typeface="+mj-lt"/>
                <a:cs typeface="Athelas Regular"/>
              </a:rPr>
              <a:t>Chem</a:t>
            </a:r>
            <a:r>
              <a:rPr lang="en-US" sz="2000" dirty="0" smtClean="0">
                <a:ln w="0" cmpd="sng">
                  <a:noFill/>
                  <a:prstDash val="solid"/>
                </a:ln>
                <a:solidFill>
                  <a:srgbClr val="FFFFFF"/>
                </a:solidFill>
                <a:latin typeface="+mj-lt"/>
                <a:cs typeface="Athelas Regular"/>
              </a:rPr>
              <a:t>, etc.) simulate the complex small-scale physics and chemistry occurring within and just above vegetative canopies?</a:t>
            </a:r>
          </a:p>
          <a:p>
            <a:endParaRPr lang="en-US" sz="2000" dirty="0">
              <a:ln w="0" cmpd="sng">
                <a:noFill/>
                <a:prstDash val="solid"/>
              </a:ln>
              <a:solidFill>
                <a:srgbClr val="FFFFFF"/>
              </a:solidFill>
              <a:latin typeface="+mj-lt"/>
              <a:cs typeface="Athelas Regular"/>
            </a:endParaRPr>
          </a:p>
          <a:p>
            <a:r>
              <a:rPr lang="en-US" sz="2000" dirty="0" smtClean="0">
                <a:ln w="0" cmpd="sng">
                  <a:noFill/>
                  <a:prstDash val="solid"/>
                </a:ln>
                <a:solidFill>
                  <a:srgbClr val="595959"/>
                </a:solidFill>
                <a:latin typeface="+mj-lt"/>
                <a:cs typeface="Athelas Regular"/>
              </a:rPr>
              <a:t>How important are these processes for the large-scale prediction of surface O</a:t>
            </a:r>
            <a:r>
              <a:rPr lang="en-US" sz="2000" baseline="-25000" dirty="0" smtClean="0">
                <a:ln w="0" cmpd="sng">
                  <a:noFill/>
                  <a:prstDash val="solid"/>
                </a:ln>
                <a:solidFill>
                  <a:srgbClr val="595959"/>
                </a:solidFill>
                <a:latin typeface="+mj-lt"/>
                <a:cs typeface="Athelas Regular"/>
              </a:rPr>
              <a:t>3</a:t>
            </a:r>
            <a:r>
              <a:rPr lang="en-US" sz="2000" dirty="0" smtClean="0">
                <a:ln w="0" cmpd="sng">
                  <a:noFill/>
                  <a:prstDash val="solid"/>
                </a:ln>
                <a:solidFill>
                  <a:srgbClr val="595959"/>
                </a:solidFill>
                <a:latin typeface="+mj-lt"/>
                <a:cs typeface="Athelas Regular"/>
              </a:rPr>
              <a:t> and PM</a:t>
            </a:r>
            <a:r>
              <a:rPr lang="en-US" sz="2000" baseline="-25000" dirty="0" smtClean="0">
                <a:ln w="0" cmpd="sng">
                  <a:noFill/>
                  <a:prstDash val="solid"/>
                </a:ln>
                <a:solidFill>
                  <a:srgbClr val="595959"/>
                </a:solidFill>
                <a:latin typeface="+mj-lt"/>
                <a:cs typeface="Athelas Regular"/>
              </a:rPr>
              <a:t>2.5</a:t>
            </a:r>
            <a:r>
              <a:rPr lang="en-US" sz="2000" dirty="0" smtClean="0">
                <a:ln w="0" cmpd="sng">
                  <a:noFill/>
                  <a:prstDash val="solid"/>
                </a:ln>
                <a:solidFill>
                  <a:srgbClr val="595959"/>
                </a:solidFill>
                <a:latin typeface="+mj-lt"/>
                <a:cs typeface="Athelas Regular"/>
              </a:rPr>
              <a:t>?  </a:t>
            </a:r>
          </a:p>
          <a:p>
            <a:endParaRPr lang="en-US" sz="2000" dirty="0">
              <a:ln w="0" cmpd="sng">
                <a:noFill/>
                <a:prstDash val="solid"/>
              </a:ln>
              <a:solidFill>
                <a:srgbClr val="595959"/>
              </a:solidFill>
              <a:latin typeface="+mj-lt"/>
              <a:cs typeface="Athelas Regular"/>
            </a:endParaRPr>
          </a:p>
          <a:p>
            <a:r>
              <a:rPr lang="en-US" sz="2000" kern="0" dirty="0" smtClean="0">
                <a:ln w="18415" cmpd="sng">
                  <a:noFill/>
                  <a:prstDash val="solid"/>
                </a:ln>
                <a:solidFill>
                  <a:srgbClr val="595959"/>
                </a:solidFill>
                <a:latin typeface="+mj-lt"/>
                <a:cs typeface="Athelas Regular"/>
              </a:rPr>
              <a:t>Are traditional parameterizations developed for the coarse horizontal resolutions of the 1980’s-90’s (40-60 km) still adequate for modern air quality models with resolutions approaching 1-2 km or less?</a:t>
            </a:r>
          </a:p>
          <a:p>
            <a:endParaRPr lang="en-US" sz="2000" kern="0" dirty="0">
              <a:ln w="18415" cmpd="sng">
                <a:noFill/>
                <a:prstDash val="solid"/>
              </a:ln>
              <a:solidFill>
                <a:srgbClr val="595959"/>
              </a:solidFill>
              <a:latin typeface="+mj-lt"/>
              <a:cs typeface="Athelas Regular"/>
            </a:endParaRPr>
          </a:p>
          <a:p>
            <a:r>
              <a:rPr lang="en-US" sz="2000" kern="0" dirty="0" smtClean="0">
                <a:ln w="18415" cmpd="sng">
                  <a:noFill/>
                  <a:prstDash val="solid"/>
                </a:ln>
                <a:solidFill>
                  <a:srgbClr val="595959"/>
                </a:solidFill>
                <a:latin typeface="+mj-lt"/>
                <a:cs typeface="Athelas Regular"/>
              </a:rPr>
              <a:t>Can more accurate parameterizations of emission and deposition be developed by taking advantage of increased computational power?</a:t>
            </a:r>
            <a:endParaRPr lang="en-US" sz="2000" kern="0" dirty="0">
              <a:ln w="18415" cmpd="sng">
                <a:noFill/>
                <a:prstDash val="solid"/>
              </a:ln>
              <a:solidFill>
                <a:srgbClr val="595959"/>
              </a:solidFill>
              <a:latin typeface="+mj-lt"/>
              <a:cs typeface="Athelas Regular"/>
            </a:endParaRPr>
          </a:p>
        </p:txBody>
      </p:sp>
    </p:spTree>
    <p:extLst>
      <p:ext uri="{BB962C8B-B14F-4D97-AF65-F5344CB8AC3E}">
        <p14:creationId xmlns:p14="http://schemas.microsoft.com/office/powerpoint/2010/main" val="37203032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13</a:t>
            </a:fld>
            <a:endParaRPr lang="en-US" dirty="0"/>
          </a:p>
        </p:txBody>
      </p:sp>
      <p:sp>
        <p:nvSpPr>
          <p:cNvPr id="7" name="Title 1"/>
          <p:cNvSpPr txBox="1">
            <a:spLocks/>
          </p:cNvSpPr>
          <p:nvPr/>
        </p:nvSpPr>
        <p:spPr>
          <a:xfrm>
            <a:off x="457200" y="533400"/>
            <a:ext cx="8229600" cy="685856"/>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dirty="0" smtClean="0">
                <a:cs typeface="Gill Sans"/>
              </a:rPr>
              <a:t>Motivating Questions</a:t>
            </a:r>
            <a:endParaRPr lang="en-US" dirty="0">
              <a:cs typeface="Gill Sans"/>
            </a:endParaRPr>
          </a:p>
        </p:txBody>
      </p:sp>
      <p:sp>
        <p:nvSpPr>
          <p:cNvPr id="8" name="Slide Number Placeholder 5"/>
          <p:cNvSpPr txBox="1">
            <a:spLocks/>
          </p:cNvSpPr>
          <p:nvPr/>
        </p:nvSpPr>
        <p:spPr>
          <a:xfrm>
            <a:off x="6781800" y="6416675"/>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white"/>
              </a:solidFill>
              <a:latin typeface="Calibri"/>
            </a:endParaRPr>
          </a:p>
        </p:txBody>
      </p:sp>
      <p:sp>
        <p:nvSpPr>
          <p:cNvPr id="9" name="TextBox 8"/>
          <p:cNvSpPr txBox="1"/>
          <p:nvPr/>
        </p:nvSpPr>
        <p:spPr>
          <a:xfrm>
            <a:off x="685800" y="1600200"/>
            <a:ext cx="7761110" cy="4093428"/>
          </a:xfrm>
          <a:prstGeom prst="rect">
            <a:avLst/>
          </a:prstGeom>
          <a:noFill/>
        </p:spPr>
        <p:txBody>
          <a:bodyPr wrap="square" rtlCol="0">
            <a:spAutoFit/>
          </a:bodyPr>
          <a:lstStyle/>
          <a:p>
            <a:r>
              <a:rPr lang="en-US" sz="2000" dirty="0" smtClean="0">
                <a:ln w="0" cmpd="sng">
                  <a:noFill/>
                  <a:prstDash val="solid"/>
                </a:ln>
                <a:solidFill>
                  <a:srgbClr val="595959"/>
                </a:solidFill>
                <a:latin typeface="+mj-lt"/>
                <a:cs typeface="Athelas Regular"/>
              </a:rPr>
              <a:t>How well do large-scale models (e.g. CMAQ, WRF-</a:t>
            </a:r>
            <a:r>
              <a:rPr lang="en-US" sz="2000" dirty="0" err="1" smtClean="0">
                <a:ln w="0" cmpd="sng">
                  <a:noFill/>
                  <a:prstDash val="solid"/>
                </a:ln>
                <a:solidFill>
                  <a:srgbClr val="595959"/>
                </a:solidFill>
                <a:latin typeface="+mj-lt"/>
                <a:cs typeface="Athelas Regular"/>
              </a:rPr>
              <a:t>Chem</a:t>
            </a:r>
            <a:r>
              <a:rPr lang="en-US" sz="2000" dirty="0" smtClean="0">
                <a:ln w="0" cmpd="sng">
                  <a:noFill/>
                  <a:prstDash val="solid"/>
                </a:ln>
                <a:solidFill>
                  <a:srgbClr val="595959"/>
                </a:solidFill>
                <a:latin typeface="+mj-lt"/>
                <a:cs typeface="Athelas Regular"/>
              </a:rPr>
              <a:t>, etc.) simulate the complex small-scale physics and chemistry occurring within and just above vegetative canopies?</a:t>
            </a:r>
          </a:p>
          <a:p>
            <a:endParaRPr lang="en-US" sz="2000" dirty="0">
              <a:ln w="0" cmpd="sng">
                <a:noFill/>
                <a:prstDash val="solid"/>
              </a:ln>
              <a:solidFill>
                <a:srgbClr val="FFFFFF"/>
              </a:solidFill>
              <a:latin typeface="+mj-lt"/>
              <a:cs typeface="Athelas Regular"/>
            </a:endParaRPr>
          </a:p>
          <a:p>
            <a:r>
              <a:rPr lang="en-US" sz="2000" dirty="0" smtClean="0">
                <a:ln w="0" cmpd="sng">
                  <a:noFill/>
                  <a:prstDash val="solid"/>
                </a:ln>
                <a:solidFill>
                  <a:srgbClr val="FFFFFF"/>
                </a:solidFill>
                <a:latin typeface="+mj-lt"/>
                <a:cs typeface="Athelas Regular"/>
              </a:rPr>
              <a:t>How important are these processes for the large-scale prediction of surface O</a:t>
            </a:r>
            <a:r>
              <a:rPr lang="en-US" sz="2000" baseline="-25000" dirty="0" smtClean="0">
                <a:ln w="0" cmpd="sng">
                  <a:noFill/>
                  <a:prstDash val="solid"/>
                </a:ln>
                <a:solidFill>
                  <a:srgbClr val="FFFFFF"/>
                </a:solidFill>
                <a:latin typeface="+mj-lt"/>
                <a:cs typeface="Athelas Regular"/>
              </a:rPr>
              <a:t>3</a:t>
            </a:r>
            <a:r>
              <a:rPr lang="en-US" sz="2000" dirty="0" smtClean="0">
                <a:ln w="0" cmpd="sng">
                  <a:noFill/>
                  <a:prstDash val="solid"/>
                </a:ln>
                <a:solidFill>
                  <a:srgbClr val="FFFFFF"/>
                </a:solidFill>
                <a:latin typeface="+mj-lt"/>
                <a:cs typeface="Athelas Regular"/>
              </a:rPr>
              <a:t> and PM</a:t>
            </a:r>
            <a:r>
              <a:rPr lang="en-US" sz="2000" baseline="-25000" dirty="0" smtClean="0">
                <a:ln w="0" cmpd="sng">
                  <a:noFill/>
                  <a:prstDash val="solid"/>
                </a:ln>
                <a:solidFill>
                  <a:srgbClr val="FFFFFF"/>
                </a:solidFill>
                <a:latin typeface="+mj-lt"/>
                <a:cs typeface="Athelas Regular"/>
              </a:rPr>
              <a:t>2.5</a:t>
            </a:r>
            <a:r>
              <a:rPr lang="en-US" sz="2000" dirty="0" smtClean="0">
                <a:ln w="0" cmpd="sng">
                  <a:noFill/>
                  <a:prstDash val="solid"/>
                </a:ln>
                <a:solidFill>
                  <a:srgbClr val="FFFFFF"/>
                </a:solidFill>
                <a:latin typeface="+mj-lt"/>
                <a:cs typeface="Athelas Regular"/>
              </a:rPr>
              <a:t>?  </a:t>
            </a:r>
          </a:p>
          <a:p>
            <a:endParaRPr lang="en-US" sz="2000" dirty="0">
              <a:ln w="0" cmpd="sng">
                <a:noFill/>
                <a:prstDash val="solid"/>
              </a:ln>
              <a:solidFill>
                <a:srgbClr val="FFFFFF"/>
              </a:solidFill>
              <a:latin typeface="+mj-lt"/>
              <a:cs typeface="Athelas Regular"/>
            </a:endParaRPr>
          </a:p>
          <a:p>
            <a:r>
              <a:rPr lang="en-US" sz="2000" kern="0" dirty="0" smtClean="0">
                <a:ln w="18415" cmpd="sng">
                  <a:noFill/>
                  <a:prstDash val="solid"/>
                </a:ln>
                <a:solidFill>
                  <a:srgbClr val="595959"/>
                </a:solidFill>
                <a:latin typeface="+mj-lt"/>
                <a:cs typeface="Athelas Regular"/>
              </a:rPr>
              <a:t>Are traditional parameterizations developed for the coarse horizontal resolutions of the 1980’s-90’s (40-60 km) still adequate for modern air quality models with resolutions approaching 1-2 km or less?</a:t>
            </a:r>
          </a:p>
          <a:p>
            <a:endParaRPr lang="en-US" sz="2000" kern="0" dirty="0">
              <a:ln w="18415" cmpd="sng">
                <a:noFill/>
                <a:prstDash val="solid"/>
              </a:ln>
              <a:solidFill>
                <a:srgbClr val="595959"/>
              </a:solidFill>
              <a:latin typeface="+mj-lt"/>
              <a:cs typeface="Athelas Regular"/>
            </a:endParaRPr>
          </a:p>
          <a:p>
            <a:r>
              <a:rPr lang="en-US" sz="2000" kern="0" dirty="0" smtClean="0">
                <a:ln w="18415" cmpd="sng">
                  <a:noFill/>
                  <a:prstDash val="solid"/>
                </a:ln>
                <a:solidFill>
                  <a:srgbClr val="595959"/>
                </a:solidFill>
                <a:latin typeface="+mj-lt"/>
                <a:cs typeface="Athelas Regular"/>
              </a:rPr>
              <a:t>Can more accurate parameterizations of emission and deposition be developed by taking advantage of increased computational power?</a:t>
            </a:r>
            <a:endParaRPr lang="en-US" sz="2000" kern="0" dirty="0">
              <a:ln w="18415" cmpd="sng">
                <a:noFill/>
                <a:prstDash val="solid"/>
              </a:ln>
              <a:solidFill>
                <a:srgbClr val="595959"/>
              </a:solidFill>
              <a:latin typeface="+mj-lt"/>
              <a:cs typeface="Athelas Regular"/>
            </a:endParaRPr>
          </a:p>
        </p:txBody>
      </p:sp>
    </p:spTree>
    <p:extLst>
      <p:ext uri="{BB962C8B-B14F-4D97-AF65-F5344CB8AC3E}">
        <p14:creationId xmlns:p14="http://schemas.microsoft.com/office/powerpoint/2010/main" val="18035795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14</a:t>
            </a:fld>
            <a:endParaRPr lang="en-US" dirty="0"/>
          </a:p>
        </p:txBody>
      </p:sp>
      <p:sp>
        <p:nvSpPr>
          <p:cNvPr id="7" name="Title 1"/>
          <p:cNvSpPr txBox="1">
            <a:spLocks/>
          </p:cNvSpPr>
          <p:nvPr/>
        </p:nvSpPr>
        <p:spPr>
          <a:xfrm>
            <a:off x="457200" y="533400"/>
            <a:ext cx="8229600" cy="685856"/>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dirty="0" smtClean="0">
                <a:cs typeface="Gill Sans"/>
              </a:rPr>
              <a:t>Motivating Questions</a:t>
            </a:r>
            <a:endParaRPr lang="en-US" dirty="0">
              <a:cs typeface="Gill Sans"/>
            </a:endParaRPr>
          </a:p>
        </p:txBody>
      </p:sp>
      <p:sp>
        <p:nvSpPr>
          <p:cNvPr id="8" name="Slide Number Placeholder 5"/>
          <p:cNvSpPr txBox="1">
            <a:spLocks/>
          </p:cNvSpPr>
          <p:nvPr/>
        </p:nvSpPr>
        <p:spPr>
          <a:xfrm>
            <a:off x="6781800" y="6416675"/>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white"/>
              </a:solidFill>
              <a:latin typeface="Calibri"/>
            </a:endParaRPr>
          </a:p>
        </p:txBody>
      </p:sp>
      <p:sp>
        <p:nvSpPr>
          <p:cNvPr id="9" name="TextBox 8"/>
          <p:cNvSpPr txBox="1"/>
          <p:nvPr/>
        </p:nvSpPr>
        <p:spPr>
          <a:xfrm>
            <a:off x="685800" y="1600200"/>
            <a:ext cx="7761110" cy="4093428"/>
          </a:xfrm>
          <a:prstGeom prst="rect">
            <a:avLst/>
          </a:prstGeom>
          <a:noFill/>
        </p:spPr>
        <p:txBody>
          <a:bodyPr wrap="square" rtlCol="0">
            <a:spAutoFit/>
          </a:bodyPr>
          <a:lstStyle/>
          <a:p>
            <a:r>
              <a:rPr lang="en-US" sz="2000" dirty="0" smtClean="0">
                <a:ln w="0" cmpd="sng">
                  <a:noFill/>
                  <a:prstDash val="solid"/>
                </a:ln>
                <a:solidFill>
                  <a:srgbClr val="595959"/>
                </a:solidFill>
                <a:latin typeface="+mj-lt"/>
                <a:cs typeface="Athelas Regular"/>
              </a:rPr>
              <a:t>How well do large-scale models (e.g. CMAQ, WRF-</a:t>
            </a:r>
            <a:r>
              <a:rPr lang="en-US" sz="2000" dirty="0" err="1" smtClean="0">
                <a:ln w="0" cmpd="sng">
                  <a:noFill/>
                  <a:prstDash val="solid"/>
                </a:ln>
                <a:solidFill>
                  <a:srgbClr val="595959"/>
                </a:solidFill>
                <a:latin typeface="+mj-lt"/>
                <a:cs typeface="Athelas Regular"/>
              </a:rPr>
              <a:t>Chem</a:t>
            </a:r>
            <a:r>
              <a:rPr lang="en-US" sz="2000" dirty="0" smtClean="0">
                <a:ln w="0" cmpd="sng">
                  <a:noFill/>
                  <a:prstDash val="solid"/>
                </a:ln>
                <a:solidFill>
                  <a:srgbClr val="595959"/>
                </a:solidFill>
                <a:latin typeface="+mj-lt"/>
                <a:cs typeface="Athelas Regular"/>
              </a:rPr>
              <a:t>, etc.) simulate the complex small-scale physics and chemistry occurring within and just above vegetative canopies?</a:t>
            </a:r>
          </a:p>
          <a:p>
            <a:endParaRPr lang="en-US" sz="2000" dirty="0">
              <a:ln w="0" cmpd="sng">
                <a:noFill/>
                <a:prstDash val="solid"/>
              </a:ln>
              <a:solidFill>
                <a:srgbClr val="595959"/>
              </a:solidFill>
              <a:latin typeface="+mj-lt"/>
              <a:cs typeface="Athelas Regular"/>
            </a:endParaRPr>
          </a:p>
          <a:p>
            <a:r>
              <a:rPr lang="en-US" sz="2000" dirty="0" smtClean="0">
                <a:ln w="0" cmpd="sng">
                  <a:noFill/>
                  <a:prstDash val="solid"/>
                </a:ln>
                <a:solidFill>
                  <a:srgbClr val="595959"/>
                </a:solidFill>
                <a:latin typeface="+mj-lt"/>
                <a:cs typeface="Athelas Regular"/>
              </a:rPr>
              <a:t>How important are these processes for the large-scale prediction of surface O</a:t>
            </a:r>
            <a:r>
              <a:rPr lang="en-US" sz="2000" baseline="-25000" dirty="0" smtClean="0">
                <a:ln w="0" cmpd="sng">
                  <a:noFill/>
                  <a:prstDash val="solid"/>
                </a:ln>
                <a:solidFill>
                  <a:srgbClr val="595959"/>
                </a:solidFill>
                <a:latin typeface="+mj-lt"/>
                <a:cs typeface="Athelas Regular"/>
              </a:rPr>
              <a:t>3</a:t>
            </a:r>
            <a:r>
              <a:rPr lang="en-US" sz="2000" dirty="0" smtClean="0">
                <a:ln w="0" cmpd="sng">
                  <a:noFill/>
                  <a:prstDash val="solid"/>
                </a:ln>
                <a:solidFill>
                  <a:srgbClr val="595959"/>
                </a:solidFill>
                <a:latin typeface="+mj-lt"/>
                <a:cs typeface="Athelas Regular"/>
              </a:rPr>
              <a:t> and PM</a:t>
            </a:r>
            <a:r>
              <a:rPr lang="en-US" sz="2000" baseline="-25000" dirty="0" smtClean="0">
                <a:ln w="0" cmpd="sng">
                  <a:noFill/>
                  <a:prstDash val="solid"/>
                </a:ln>
                <a:solidFill>
                  <a:srgbClr val="595959"/>
                </a:solidFill>
                <a:latin typeface="+mj-lt"/>
                <a:cs typeface="Athelas Regular"/>
              </a:rPr>
              <a:t>2.5</a:t>
            </a:r>
            <a:r>
              <a:rPr lang="en-US" sz="2000" dirty="0" smtClean="0">
                <a:ln w="0" cmpd="sng">
                  <a:noFill/>
                  <a:prstDash val="solid"/>
                </a:ln>
                <a:solidFill>
                  <a:srgbClr val="595959"/>
                </a:solidFill>
                <a:latin typeface="+mj-lt"/>
                <a:cs typeface="Athelas Regular"/>
              </a:rPr>
              <a:t>?  </a:t>
            </a:r>
          </a:p>
          <a:p>
            <a:endParaRPr lang="en-US" sz="2000" dirty="0">
              <a:ln w="0" cmpd="sng">
                <a:noFill/>
                <a:prstDash val="solid"/>
              </a:ln>
              <a:solidFill>
                <a:srgbClr val="FFFFFF"/>
              </a:solidFill>
              <a:latin typeface="+mj-lt"/>
              <a:cs typeface="Athelas Regular"/>
            </a:endParaRPr>
          </a:p>
          <a:p>
            <a:r>
              <a:rPr lang="en-US" sz="2000" kern="0" dirty="0" smtClean="0">
                <a:ln w="18415" cmpd="sng">
                  <a:noFill/>
                  <a:prstDash val="solid"/>
                </a:ln>
                <a:solidFill>
                  <a:srgbClr val="FFFFFF"/>
                </a:solidFill>
                <a:latin typeface="+mj-lt"/>
                <a:cs typeface="Athelas Regular"/>
              </a:rPr>
              <a:t>Are traditional parameterizations developed for the coarse horizontal resolutions of the 1980’s-90’s (40-60 km) still adequate for modern air quality models with resolutions approaching 1-2 km or less?</a:t>
            </a:r>
          </a:p>
          <a:p>
            <a:endParaRPr lang="en-US" sz="2000" kern="0" dirty="0">
              <a:ln w="18415" cmpd="sng">
                <a:noFill/>
                <a:prstDash val="solid"/>
              </a:ln>
              <a:solidFill>
                <a:srgbClr val="FFFFFF"/>
              </a:solidFill>
              <a:latin typeface="+mj-lt"/>
              <a:cs typeface="Athelas Regular"/>
            </a:endParaRPr>
          </a:p>
          <a:p>
            <a:r>
              <a:rPr lang="en-US" sz="2000" kern="0" dirty="0" smtClean="0">
                <a:ln w="18415" cmpd="sng">
                  <a:noFill/>
                  <a:prstDash val="solid"/>
                </a:ln>
                <a:solidFill>
                  <a:srgbClr val="595959"/>
                </a:solidFill>
                <a:latin typeface="+mj-lt"/>
                <a:cs typeface="Athelas Regular"/>
              </a:rPr>
              <a:t>Can more accurate parameterizations of emission and deposition be developed by taking advantage of increased computational power?</a:t>
            </a:r>
            <a:endParaRPr lang="en-US" sz="2000" kern="0" dirty="0">
              <a:ln w="18415" cmpd="sng">
                <a:noFill/>
                <a:prstDash val="solid"/>
              </a:ln>
              <a:solidFill>
                <a:srgbClr val="595959"/>
              </a:solidFill>
              <a:latin typeface="+mj-lt"/>
              <a:cs typeface="Athelas Regular"/>
            </a:endParaRPr>
          </a:p>
        </p:txBody>
      </p:sp>
    </p:spTree>
    <p:extLst>
      <p:ext uri="{BB962C8B-B14F-4D97-AF65-F5344CB8AC3E}">
        <p14:creationId xmlns:p14="http://schemas.microsoft.com/office/powerpoint/2010/main" val="56960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15</a:t>
            </a:fld>
            <a:endParaRPr lang="en-US" dirty="0"/>
          </a:p>
        </p:txBody>
      </p:sp>
      <p:sp>
        <p:nvSpPr>
          <p:cNvPr id="7" name="Title 1"/>
          <p:cNvSpPr txBox="1">
            <a:spLocks/>
          </p:cNvSpPr>
          <p:nvPr/>
        </p:nvSpPr>
        <p:spPr>
          <a:xfrm>
            <a:off x="457200" y="533400"/>
            <a:ext cx="8229600" cy="685856"/>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dirty="0" smtClean="0">
                <a:cs typeface="Gill Sans"/>
              </a:rPr>
              <a:t>Motivating Questions</a:t>
            </a:r>
            <a:endParaRPr lang="en-US" dirty="0">
              <a:cs typeface="Gill Sans"/>
            </a:endParaRPr>
          </a:p>
        </p:txBody>
      </p:sp>
      <p:sp>
        <p:nvSpPr>
          <p:cNvPr id="8" name="Slide Number Placeholder 5"/>
          <p:cNvSpPr txBox="1">
            <a:spLocks/>
          </p:cNvSpPr>
          <p:nvPr/>
        </p:nvSpPr>
        <p:spPr>
          <a:xfrm>
            <a:off x="6781800" y="6416675"/>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white"/>
              </a:solidFill>
              <a:latin typeface="Calibri"/>
            </a:endParaRPr>
          </a:p>
        </p:txBody>
      </p:sp>
      <p:sp>
        <p:nvSpPr>
          <p:cNvPr id="9" name="TextBox 8"/>
          <p:cNvSpPr txBox="1"/>
          <p:nvPr/>
        </p:nvSpPr>
        <p:spPr>
          <a:xfrm>
            <a:off x="685800" y="1600200"/>
            <a:ext cx="7761110" cy="4093428"/>
          </a:xfrm>
          <a:prstGeom prst="rect">
            <a:avLst/>
          </a:prstGeom>
          <a:noFill/>
        </p:spPr>
        <p:txBody>
          <a:bodyPr wrap="square" rtlCol="0">
            <a:spAutoFit/>
          </a:bodyPr>
          <a:lstStyle/>
          <a:p>
            <a:r>
              <a:rPr lang="en-US" sz="2000" dirty="0" smtClean="0">
                <a:ln w="0" cmpd="sng">
                  <a:noFill/>
                  <a:prstDash val="solid"/>
                </a:ln>
                <a:solidFill>
                  <a:srgbClr val="595959"/>
                </a:solidFill>
                <a:latin typeface="+mj-lt"/>
                <a:cs typeface="Athelas Regular"/>
              </a:rPr>
              <a:t>How well do large-scale models (e.g. CMAQ, WRF-</a:t>
            </a:r>
            <a:r>
              <a:rPr lang="en-US" sz="2000" dirty="0" err="1" smtClean="0">
                <a:ln w="0" cmpd="sng">
                  <a:noFill/>
                  <a:prstDash val="solid"/>
                </a:ln>
                <a:solidFill>
                  <a:srgbClr val="595959"/>
                </a:solidFill>
                <a:latin typeface="+mj-lt"/>
                <a:cs typeface="Athelas Regular"/>
              </a:rPr>
              <a:t>Chem</a:t>
            </a:r>
            <a:r>
              <a:rPr lang="en-US" sz="2000" dirty="0" smtClean="0">
                <a:ln w="0" cmpd="sng">
                  <a:noFill/>
                  <a:prstDash val="solid"/>
                </a:ln>
                <a:solidFill>
                  <a:srgbClr val="595959"/>
                </a:solidFill>
                <a:latin typeface="+mj-lt"/>
                <a:cs typeface="Athelas Regular"/>
              </a:rPr>
              <a:t>, etc.) simulate the complex small-scale physics and chemistry occurring within and just above vegetative canopies?</a:t>
            </a:r>
          </a:p>
          <a:p>
            <a:endParaRPr lang="en-US" sz="2000" dirty="0">
              <a:ln w="0" cmpd="sng">
                <a:noFill/>
                <a:prstDash val="solid"/>
              </a:ln>
              <a:solidFill>
                <a:srgbClr val="595959"/>
              </a:solidFill>
              <a:latin typeface="+mj-lt"/>
              <a:cs typeface="Athelas Regular"/>
            </a:endParaRPr>
          </a:p>
          <a:p>
            <a:r>
              <a:rPr lang="en-US" sz="2000" dirty="0" smtClean="0">
                <a:ln w="0" cmpd="sng">
                  <a:noFill/>
                  <a:prstDash val="solid"/>
                </a:ln>
                <a:solidFill>
                  <a:srgbClr val="595959"/>
                </a:solidFill>
                <a:latin typeface="+mj-lt"/>
                <a:cs typeface="Athelas Regular"/>
              </a:rPr>
              <a:t>How important are these processes for the large-scale prediction of surface O</a:t>
            </a:r>
            <a:r>
              <a:rPr lang="en-US" sz="2000" baseline="-25000" dirty="0" smtClean="0">
                <a:ln w="0" cmpd="sng">
                  <a:noFill/>
                  <a:prstDash val="solid"/>
                </a:ln>
                <a:solidFill>
                  <a:srgbClr val="595959"/>
                </a:solidFill>
                <a:latin typeface="+mj-lt"/>
                <a:cs typeface="Athelas Regular"/>
              </a:rPr>
              <a:t>3</a:t>
            </a:r>
            <a:r>
              <a:rPr lang="en-US" sz="2000" dirty="0" smtClean="0">
                <a:ln w="0" cmpd="sng">
                  <a:noFill/>
                  <a:prstDash val="solid"/>
                </a:ln>
                <a:solidFill>
                  <a:srgbClr val="595959"/>
                </a:solidFill>
                <a:latin typeface="+mj-lt"/>
                <a:cs typeface="Athelas Regular"/>
              </a:rPr>
              <a:t> and PM</a:t>
            </a:r>
            <a:r>
              <a:rPr lang="en-US" sz="2000" baseline="-25000" dirty="0" smtClean="0">
                <a:ln w="0" cmpd="sng">
                  <a:noFill/>
                  <a:prstDash val="solid"/>
                </a:ln>
                <a:solidFill>
                  <a:srgbClr val="595959"/>
                </a:solidFill>
                <a:latin typeface="+mj-lt"/>
                <a:cs typeface="Athelas Regular"/>
              </a:rPr>
              <a:t>2.5</a:t>
            </a:r>
            <a:r>
              <a:rPr lang="en-US" sz="2000" dirty="0" smtClean="0">
                <a:ln w="0" cmpd="sng">
                  <a:noFill/>
                  <a:prstDash val="solid"/>
                </a:ln>
                <a:solidFill>
                  <a:srgbClr val="595959"/>
                </a:solidFill>
                <a:latin typeface="+mj-lt"/>
                <a:cs typeface="Athelas Regular"/>
              </a:rPr>
              <a:t>?  </a:t>
            </a:r>
          </a:p>
          <a:p>
            <a:endParaRPr lang="en-US" sz="2000" dirty="0">
              <a:ln w="0" cmpd="sng">
                <a:noFill/>
                <a:prstDash val="solid"/>
              </a:ln>
              <a:solidFill>
                <a:srgbClr val="FFFFFF"/>
              </a:solidFill>
              <a:latin typeface="+mj-lt"/>
              <a:cs typeface="Athelas Regular"/>
            </a:endParaRPr>
          </a:p>
          <a:p>
            <a:r>
              <a:rPr lang="en-US" sz="2000" kern="0" dirty="0" smtClean="0">
                <a:ln w="18415" cmpd="sng">
                  <a:noFill/>
                  <a:prstDash val="solid"/>
                </a:ln>
                <a:solidFill>
                  <a:srgbClr val="595959"/>
                </a:solidFill>
                <a:latin typeface="+mj-lt"/>
                <a:cs typeface="Athelas Regular"/>
              </a:rPr>
              <a:t>Are traditional parameterizations developed for the coarse horizontal resolutions of the 1980’s-90’s (40-60 km) still adequate for modern air quality models with resolutions approaching 1-2 km or less?</a:t>
            </a:r>
          </a:p>
          <a:p>
            <a:endParaRPr lang="en-US" sz="2000" kern="0" dirty="0">
              <a:ln w="18415" cmpd="sng">
                <a:noFill/>
                <a:prstDash val="solid"/>
              </a:ln>
              <a:solidFill>
                <a:srgbClr val="FFFFFF"/>
              </a:solidFill>
              <a:latin typeface="+mj-lt"/>
              <a:cs typeface="Athelas Regular"/>
            </a:endParaRPr>
          </a:p>
          <a:p>
            <a:r>
              <a:rPr lang="en-US" sz="2000" kern="0" dirty="0" smtClean="0">
                <a:ln w="18415" cmpd="sng">
                  <a:noFill/>
                  <a:prstDash val="solid"/>
                </a:ln>
                <a:solidFill>
                  <a:schemeClr val="bg1"/>
                </a:solidFill>
                <a:latin typeface="+mj-lt"/>
                <a:cs typeface="Athelas Regular"/>
              </a:rPr>
              <a:t>Can more accurate parameterizations of emission and deposition be developed by taking advantage of increased computational power?</a:t>
            </a:r>
            <a:endParaRPr lang="en-US" sz="2000" kern="0" dirty="0">
              <a:ln w="18415" cmpd="sng">
                <a:noFill/>
                <a:prstDash val="solid"/>
              </a:ln>
              <a:solidFill>
                <a:schemeClr val="bg1"/>
              </a:solidFill>
              <a:latin typeface="+mj-lt"/>
              <a:cs typeface="Athelas Regular"/>
            </a:endParaRPr>
          </a:p>
        </p:txBody>
      </p:sp>
    </p:spTree>
    <p:extLst>
      <p:ext uri="{BB962C8B-B14F-4D97-AF65-F5344CB8AC3E}">
        <p14:creationId xmlns:p14="http://schemas.microsoft.com/office/powerpoint/2010/main" val="20548154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p>
            <a:r>
              <a:rPr lang="en-US" sz="3600" dirty="0" smtClean="0"/>
              <a:t>Surface-Atmosphere Exchange Modeling</a:t>
            </a:r>
            <a:endParaRPr lang="en-US" sz="3600" dirty="0"/>
          </a:p>
        </p:txBody>
      </p:sp>
      <p:sp>
        <p:nvSpPr>
          <p:cNvPr id="3" name="Content Placeholder 2"/>
          <p:cNvSpPr>
            <a:spLocks noGrp="1"/>
          </p:cNvSpPr>
          <p:nvPr>
            <p:ph idx="1"/>
          </p:nvPr>
        </p:nvSpPr>
        <p:spPr>
          <a:xfrm>
            <a:off x="457200" y="1828800"/>
            <a:ext cx="8229600" cy="4525963"/>
          </a:xfrm>
        </p:spPr>
        <p:txBody>
          <a:bodyPr/>
          <a:lstStyle/>
          <a:p>
            <a:pPr lvl="1">
              <a:buFont typeface="Lucida Grande"/>
              <a:buChar char="-"/>
            </a:pPr>
            <a:r>
              <a:rPr lang="en-US" dirty="0" smtClean="0"/>
              <a:t>Atmospheric Chemistry and Canopy Exchange  Simulation System (ACCESS)</a:t>
            </a:r>
          </a:p>
          <a:p>
            <a:pPr marL="400050" lvl="1" indent="0">
              <a:buNone/>
            </a:pPr>
            <a:endParaRPr lang="en-US" dirty="0" smtClean="0"/>
          </a:p>
          <a:p>
            <a:pPr lvl="1">
              <a:buFont typeface="Lucida Grande"/>
              <a:buChar char="-"/>
            </a:pPr>
            <a:r>
              <a:rPr lang="en-US" dirty="0" smtClean="0"/>
              <a:t>ACCESS-NH3</a:t>
            </a:r>
          </a:p>
          <a:p>
            <a:pPr marL="400050" lvl="1" indent="0">
              <a:buNone/>
            </a:pPr>
            <a:endParaRPr lang="en-US" dirty="0" smtClean="0"/>
          </a:p>
          <a:p>
            <a:pPr lvl="1">
              <a:buFont typeface="Lucida Grande"/>
              <a:buChar char="-"/>
            </a:pPr>
            <a:r>
              <a:rPr lang="en-US" dirty="0" smtClean="0"/>
              <a:t>Particle Dry Deposition</a:t>
            </a:r>
            <a:endParaRPr lang="en-US" dirty="0"/>
          </a:p>
        </p:txBody>
      </p:sp>
      <p:sp>
        <p:nvSpPr>
          <p:cNvPr id="4" name="Footer Placeholder 3"/>
          <p:cNvSpPr>
            <a:spLocks noGrp="1"/>
          </p:cNvSpPr>
          <p:nvPr>
            <p:ph type="ftr" sz="quarter" idx="10"/>
          </p:nvPr>
        </p:nvSpPr>
        <p:spPr/>
        <p:txBody>
          <a:bodyPr/>
          <a:lstStyle/>
          <a:p>
            <a:r>
              <a:rPr lang="en-US" smtClean="0"/>
              <a:t>ARL Science Review, June 21-23, 2016</a:t>
            </a:r>
            <a:endParaRPr lang="en-US" dirty="0"/>
          </a:p>
        </p:txBody>
      </p:sp>
      <p:sp>
        <p:nvSpPr>
          <p:cNvPr id="5" name="Slide Number Placeholder 4"/>
          <p:cNvSpPr>
            <a:spLocks noGrp="1"/>
          </p:cNvSpPr>
          <p:nvPr>
            <p:ph type="sldNum" sz="quarter" idx="11"/>
          </p:nvPr>
        </p:nvSpPr>
        <p:spPr/>
        <p:txBody>
          <a:bodyPr/>
          <a:lstStyle/>
          <a:p>
            <a:fld id="{66CAC88C-31F3-4764-B964-B930D18D7C5C}" type="slidenum">
              <a:rPr lang="en-US" smtClean="0"/>
              <a:t>16</a:t>
            </a:fld>
            <a:endParaRPr lang="en-US" dirty="0"/>
          </a:p>
        </p:txBody>
      </p:sp>
    </p:spTree>
    <p:extLst>
      <p:ext uri="{BB962C8B-B14F-4D97-AF65-F5344CB8AC3E}">
        <p14:creationId xmlns:p14="http://schemas.microsoft.com/office/powerpoint/2010/main" val="13646567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17</a:t>
            </a:fld>
            <a:endParaRPr lang="en-US" dirty="0"/>
          </a:p>
        </p:txBody>
      </p:sp>
      <p:pic>
        <p:nvPicPr>
          <p:cNvPr id="4" name="Picture 3" descr="ACCESSDia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8534400" cy="6250702"/>
          </a:xfrm>
          <a:prstGeom prst="rect">
            <a:avLst/>
          </a:prstGeom>
          <a:solidFill>
            <a:schemeClr val="bg1"/>
          </a:solidFill>
        </p:spPr>
      </p:pic>
    </p:spTree>
    <p:extLst>
      <p:ext uri="{BB962C8B-B14F-4D97-AF65-F5344CB8AC3E}">
        <p14:creationId xmlns:p14="http://schemas.microsoft.com/office/powerpoint/2010/main" val="30048660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18</a:t>
            </a:fld>
            <a:endParaRPr lang="en-US" dirty="0"/>
          </a:p>
        </p:txBody>
      </p:sp>
      <p:sp>
        <p:nvSpPr>
          <p:cNvPr id="4" name="TextBox 3"/>
          <p:cNvSpPr txBox="1"/>
          <p:nvPr/>
        </p:nvSpPr>
        <p:spPr>
          <a:xfrm>
            <a:off x="381000" y="3124200"/>
            <a:ext cx="4724400" cy="3231654"/>
          </a:xfrm>
          <a:prstGeom prst="rect">
            <a:avLst/>
          </a:prstGeom>
          <a:noFill/>
        </p:spPr>
        <p:txBody>
          <a:bodyPr wrap="square" rtlCol="0">
            <a:spAutoFit/>
          </a:bodyPr>
          <a:lstStyle/>
          <a:p>
            <a:pPr>
              <a:spcAft>
                <a:spcPts val="600"/>
              </a:spcAft>
            </a:pPr>
            <a:r>
              <a:rPr lang="en-US" dirty="0" smtClean="0">
                <a:solidFill>
                  <a:srgbClr val="FFFFFF"/>
                </a:solidFill>
                <a:latin typeface="Calibri"/>
              </a:rPr>
              <a:t>Canopy morphology – </a:t>
            </a:r>
          </a:p>
          <a:p>
            <a:pPr>
              <a:spcAft>
                <a:spcPts val="600"/>
              </a:spcAft>
            </a:pPr>
            <a:r>
              <a:rPr lang="en-US" dirty="0" smtClean="0">
                <a:solidFill>
                  <a:srgbClr val="FFFFFF"/>
                </a:solidFill>
                <a:latin typeface="Calibri"/>
              </a:rPr>
              <a:t>canopy height (26 m), LAI (6.0)</a:t>
            </a:r>
            <a:endParaRPr lang="en-US" dirty="0">
              <a:solidFill>
                <a:srgbClr val="FFFFFF"/>
              </a:solidFill>
              <a:latin typeface="Calibri"/>
            </a:endParaRPr>
          </a:p>
          <a:p>
            <a:pPr>
              <a:spcAft>
                <a:spcPts val="600"/>
              </a:spcAft>
            </a:pPr>
            <a:r>
              <a:rPr lang="en-US" dirty="0" smtClean="0">
                <a:solidFill>
                  <a:srgbClr val="FFFFFF"/>
                </a:solidFill>
                <a:latin typeface="Calibri"/>
              </a:rPr>
              <a:t>Vertical profile of leaf area density (LAD) from Hutchison et al. (1986).</a:t>
            </a:r>
          </a:p>
          <a:p>
            <a:pPr>
              <a:spcAft>
                <a:spcPts val="600"/>
              </a:spcAft>
            </a:pPr>
            <a:r>
              <a:rPr lang="en-US" dirty="0" smtClean="0">
                <a:solidFill>
                  <a:srgbClr val="FFFFFF"/>
                </a:solidFill>
                <a:latin typeface="Calibri"/>
              </a:rPr>
              <a:t>Steady-state simulation for 4:00 pm on July 20, 1999, during field measurement intensive (Fuentes et al., 2007) </a:t>
            </a:r>
          </a:p>
          <a:p>
            <a:pPr>
              <a:spcAft>
                <a:spcPts val="600"/>
              </a:spcAft>
            </a:pPr>
            <a:r>
              <a:rPr lang="en-US" dirty="0" smtClean="0">
                <a:solidFill>
                  <a:srgbClr val="FFFFFF"/>
                </a:solidFill>
                <a:latin typeface="Calibri"/>
              </a:rPr>
              <a:t>Experiment: </a:t>
            </a:r>
          </a:p>
          <a:p>
            <a:pPr>
              <a:spcAft>
                <a:spcPts val="600"/>
              </a:spcAft>
            </a:pPr>
            <a:r>
              <a:rPr lang="en-US" dirty="0" smtClean="0">
                <a:solidFill>
                  <a:srgbClr val="FFFFFF"/>
                </a:solidFill>
                <a:latin typeface="Calibri"/>
              </a:rPr>
              <a:t>Sensitivity of results to </a:t>
            </a:r>
            <a:r>
              <a:rPr lang="en-US" dirty="0" err="1" smtClean="0">
                <a:solidFill>
                  <a:srgbClr val="FFFFFF"/>
                </a:solidFill>
                <a:latin typeface="Calibri"/>
              </a:rPr>
              <a:t>NO</a:t>
            </a:r>
            <a:r>
              <a:rPr lang="en-US" baseline="-25000" dirty="0" err="1" smtClean="0">
                <a:solidFill>
                  <a:srgbClr val="FFFFFF"/>
                </a:solidFill>
                <a:latin typeface="Calibri"/>
              </a:rPr>
              <a:t>x</a:t>
            </a:r>
            <a:r>
              <a:rPr lang="en-US" dirty="0" smtClean="0">
                <a:solidFill>
                  <a:srgbClr val="FFFFFF"/>
                </a:solidFill>
                <a:latin typeface="Calibri"/>
              </a:rPr>
              <a:t> level </a:t>
            </a:r>
          </a:p>
          <a:p>
            <a:pPr lvl="1">
              <a:spcAft>
                <a:spcPts val="600"/>
              </a:spcAft>
            </a:pPr>
            <a:endParaRPr lang="en-US" baseline="-25000" dirty="0" smtClean="0">
              <a:solidFill>
                <a:srgbClr val="FFFFFF"/>
              </a:solidFill>
              <a:latin typeface="Calibri"/>
            </a:endParaRPr>
          </a:p>
        </p:txBody>
      </p:sp>
      <p:sp>
        <p:nvSpPr>
          <p:cNvPr id="5" name="TextBox 4"/>
          <p:cNvSpPr txBox="1"/>
          <p:nvPr/>
        </p:nvSpPr>
        <p:spPr>
          <a:xfrm>
            <a:off x="381000" y="990600"/>
            <a:ext cx="4876800" cy="1908215"/>
          </a:xfrm>
          <a:prstGeom prst="rect">
            <a:avLst/>
          </a:prstGeom>
          <a:noFill/>
        </p:spPr>
        <p:txBody>
          <a:bodyPr wrap="square" rtlCol="0">
            <a:spAutoFit/>
          </a:bodyPr>
          <a:lstStyle/>
          <a:p>
            <a:r>
              <a:rPr lang="en-US" dirty="0" smtClean="0">
                <a:solidFill>
                  <a:srgbClr val="FFFFFF"/>
                </a:solidFill>
                <a:latin typeface="Calibri"/>
              </a:rPr>
              <a:t>Walker Branch Watershed Flux tower</a:t>
            </a:r>
          </a:p>
          <a:p>
            <a:pPr>
              <a:spcAft>
                <a:spcPts val="600"/>
              </a:spcAft>
            </a:pPr>
            <a:r>
              <a:rPr lang="en-US" dirty="0" smtClean="0">
                <a:solidFill>
                  <a:srgbClr val="FFFFFF"/>
                </a:solidFill>
              </a:rPr>
              <a:t>35</a:t>
            </a:r>
            <a:r>
              <a:rPr lang="en-US" dirty="0">
                <a:solidFill>
                  <a:srgbClr val="FFFFFF"/>
                </a:solidFill>
              </a:rPr>
              <a:t>°57’30”N, 84°17’15”W; 365 m </a:t>
            </a:r>
            <a:r>
              <a:rPr lang="en-US" dirty="0" smtClean="0">
                <a:solidFill>
                  <a:srgbClr val="FFFFFF"/>
                </a:solidFill>
              </a:rPr>
              <a:t>ASL</a:t>
            </a:r>
            <a:endParaRPr lang="en-US" dirty="0">
              <a:solidFill>
                <a:srgbClr val="FFFFFF"/>
              </a:solidFill>
            </a:endParaRPr>
          </a:p>
          <a:p>
            <a:pPr>
              <a:spcAft>
                <a:spcPts val="600"/>
              </a:spcAft>
            </a:pPr>
            <a:r>
              <a:rPr lang="en-US" dirty="0" smtClean="0">
                <a:solidFill>
                  <a:srgbClr val="FFFFFF"/>
                </a:solidFill>
              </a:rPr>
              <a:t>10 </a:t>
            </a:r>
            <a:r>
              <a:rPr lang="en-US" dirty="0">
                <a:solidFill>
                  <a:srgbClr val="FFFFFF"/>
                </a:solidFill>
              </a:rPr>
              <a:t>km SW of Oak Ridge, </a:t>
            </a:r>
            <a:r>
              <a:rPr lang="en-US" dirty="0" smtClean="0">
                <a:solidFill>
                  <a:srgbClr val="FFFFFF"/>
                </a:solidFill>
              </a:rPr>
              <a:t>TN, on ORNL Reservation</a:t>
            </a:r>
            <a:endParaRPr lang="en-US" dirty="0">
              <a:solidFill>
                <a:srgbClr val="FFFFFF"/>
              </a:solidFill>
            </a:endParaRPr>
          </a:p>
          <a:p>
            <a:pPr>
              <a:spcAft>
                <a:spcPts val="600"/>
              </a:spcAft>
            </a:pPr>
            <a:r>
              <a:rPr lang="en-US" dirty="0">
                <a:solidFill>
                  <a:srgbClr val="FFFFFF"/>
                </a:solidFill>
              </a:rPr>
              <a:t>Isoprene emission dominated canopy: Chestnut oak, tulip poplar, white oak, red oak, red maple, various hickory</a:t>
            </a:r>
            <a:endParaRPr lang="en-US" dirty="0">
              <a:solidFill>
                <a:srgbClr val="FFFFFF"/>
              </a:solidFill>
              <a:latin typeface="Calibri"/>
            </a:endParaRPr>
          </a:p>
        </p:txBody>
      </p:sp>
      <p:sp>
        <p:nvSpPr>
          <p:cNvPr id="6" name="TextBox 5"/>
          <p:cNvSpPr txBox="1"/>
          <p:nvPr/>
        </p:nvSpPr>
        <p:spPr>
          <a:xfrm>
            <a:off x="762000" y="228600"/>
            <a:ext cx="7506525" cy="461665"/>
          </a:xfrm>
          <a:prstGeom prst="rect">
            <a:avLst/>
          </a:prstGeom>
          <a:noFill/>
        </p:spPr>
        <p:txBody>
          <a:bodyPr wrap="square" rtlCol="0">
            <a:spAutoFit/>
            <a:scene3d>
              <a:camera prst="orthographicFront"/>
              <a:lightRig rig="soft" dir="tl">
                <a:rot lat="0" lon="0" rev="0"/>
              </a:lightRig>
            </a:scene3d>
            <a:sp3d contourW="25400" prstMaterial="matte">
              <a:contourClr>
                <a:schemeClr val="accent2">
                  <a:tint val="20000"/>
                </a:schemeClr>
              </a:contourClr>
            </a:sp3d>
          </a:bodyPr>
          <a:lstStyle/>
          <a:p>
            <a:r>
              <a:rPr lang="en-US" sz="2400" spc="50" dirty="0" smtClean="0">
                <a:ln w="11430"/>
                <a:solidFill>
                  <a:srgbClr val="FFFFFF"/>
                </a:solidFill>
                <a:latin typeface="+mj-lt"/>
                <a:cs typeface="Gill Sans"/>
              </a:rPr>
              <a:t>Application of ACCESS to Walker Branch Forest Canopy</a:t>
            </a:r>
            <a:endParaRPr lang="en-US" sz="2400" spc="50" dirty="0">
              <a:ln w="11430"/>
              <a:solidFill>
                <a:srgbClr val="FFFFFF"/>
              </a:solidFill>
              <a:latin typeface="+mj-lt"/>
              <a:cs typeface="Gill Sans"/>
            </a:endParaRPr>
          </a:p>
        </p:txBody>
      </p:sp>
      <p:pic>
        <p:nvPicPr>
          <p:cNvPr id="7" name="Picture 6" descr="WBW_LAI_6.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914400"/>
            <a:ext cx="3529362" cy="5491495"/>
          </a:xfrm>
          <a:prstGeom prst="rect">
            <a:avLst/>
          </a:prstGeom>
        </p:spPr>
      </p:pic>
      <p:pic>
        <p:nvPicPr>
          <p:cNvPr id="9" name="Picture 8" descr="chess_tower.jpg"/>
          <p:cNvPicPr>
            <a:picLocks noChangeAspect="1"/>
          </p:cNvPicPr>
          <p:nvPr/>
        </p:nvPicPr>
        <p:blipFill>
          <a:blip r:embed="rId4" cstate="print"/>
          <a:stretch>
            <a:fillRect/>
          </a:stretch>
        </p:blipFill>
        <p:spPr>
          <a:xfrm>
            <a:off x="6705600" y="2590800"/>
            <a:ext cx="1714500" cy="2286000"/>
          </a:xfrm>
          <a:prstGeom prst="rect">
            <a:avLst/>
          </a:prstGeom>
        </p:spPr>
      </p:pic>
    </p:spTree>
    <p:extLst>
      <p:ext uri="{BB962C8B-B14F-4D97-AF65-F5344CB8AC3E}">
        <p14:creationId xmlns:p14="http://schemas.microsoft.com/office/powerpoint/2010/main" val="30964757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19</a:t>
            </a:fld>
            <a:endParaRPr lang="en-US" dirty="0"/>
          </a:p>
        </p:txBody>
      </p:sp>
      <p:sp>
        <p:nvSpPr>
          <p:cNvPr id="4" name="Footer Placeholder 1"/>
          <p:cNvSpPr txBox="1">
            <a:spLocks/>
          </p:cNvSpPr>
          <p:nvPr/>
        </p:nvSpPr>
        <p:spPr>
          <a:xfrm>
            <a:off x="0" y="649287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091A4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ARL Science Review, June 21-23, 2016</a:t>
            </a:r>
            <a:endParaRPr lang="en-US" dirty="0"/>
          </a:p>
        </p:txBody>
      </p:sp>
      <p:sp>
        <p:nvSpPr>
          <p:cNvPr id="5" name="Slide Number Placeholder 2"/>
          <p:cNvSpPr txBox="1">
            <a:spLocks/>
          </p:cNvSpPr>
          <p:nvPr/>
        </p:nvSpPr>
        <p:spPr>
          <a:xfrm>
            <a:off x="6781800" y="64166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091A4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CAC88C-31F3-4764-B964-B930D18D7C5C}" type="slidenum">
              <a:rPr lang="en-US" smtClean="0"/>
              <a:pPr/>
              <a:t>19</a:t>
            </a:fld>
            <a:endParaRPr lang="en-US" dirty="0"/>
          </a:p>
        </p:txBody>
      </p:sp>
      <p:pic>
        <p:nvPicPr>
          <p:cNvPr id="6" name="Picture 5" descr="wb99i3x3-isoploss-ppb-al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609600"/>
            <a:ext cx="6536267" cy="5549370"/>
          </a:xfrm>
          <a:prstGeom prst="rect">
            <a:avLst/>
          </a:prstGeom>
        </p:spPr>
      </p:pic>
      <p:sp>
        <p:nvSpPr>
          <p:cNvPr id="7" name="TextBox 6"/>
          <p:cNvSpPr txBox="1"/>
          <p:nvPr/>
        </p:nvSpPr>
        <p:spPr>
          <a:xfrm>
            <a:off x="7010400" y="685800"/>
            <a:ext cx="1981200" cy="2554545"/>
          </a:xfrm>
          <a:prstGeom prst="rect">
            <a:avLst/>
          </a:prstGeom>
          <a:noFill/>
        </p:spPr>
        <p:txBody>
          <a:bodyPr wrap="square" rtlCol="0">
            <a:spAutoFit/>
          </a:bodyPr>
          <a:lstStyle/>
          <a:p>
            <a:r>
              <a:rPr lang="en-US" sz="2000" dirty="0" smtClean="0">
                <a:solidFill>
                  <a:srgbClr val="FFFFFF"/>
                </a:solidFill>
              </a:rPr>
              <a:t>Differences in within-canopy versus above-canopy chemistry – not captured by large-scale air quality models</a:t>
            </a:r>
          </a:p>
        </p:txBody>
      </p:sp>
    </p:spTree>
    <p:extLst>
      <p:ext uri="{BB962C8B-B14F-4D97-AF65-F5344CB8AC3E}">
        <p14:creationId xmlns:p14="http://schemas.microsoft.com/office/powerpoint/2010/main" val="35132635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2</a:t>
            </a:fld>
            <a:endParaRPr lang="en-US" dirty="0"/>
          </a:p>
        </p:txBody>
      </p:sp>
      <p:sp>
        <p:nvSpPr>
          <p:cNvPr id="4" name="Title 1"/>
          <p:cNvSpPr txBox="1">
            <a:spLocks/>
          </p:cNvSpPr>
          <p:nvPr/>
        </p:nvSpPr>
        <p:spPr>
          <a:xfrm>
            <a:off x="457200" y="457200"/>
            <a:ext cx="8229600" cy="581056"/>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dirty="0" smtClean="0">
                <a:cs typeface="Gill Sans"/>
              </a:rPr>
              <a:t>Surface-Atmosphere Exchange</a:t>
            </a:r>
            <a:endParaRPr lang="en-US" dirty="0">
              <a:cs typeface="Gill Sans"/>
            </a:endParaRPr>
          </a:p>
        </p:txBody>
      </p:sp>
      <p:sp>
        <p:nvSpPr>
          <p:cNvPr id="5" name="Slide Number Placeholder 5"/>
          <p:cNvSpPr txBox="1">
            <a:spLocks/>
          </p:cNvSpPr>
          <p:nvPr/>
        </p:nvSpPr>
        <p:spPr>
          <a:xfrm>
            <a:off x="6781800" y="6416675"/>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6" name="TextBox 5"/>
          <p:cNvSpPr txBox="1"/>
          <p:nvPr/>
        </p:nvSpPr>
        <p:spPr>
          <a:xfrm>
            <a:off x="838200" y="1066800"/>
            <a:ext cx="7761110" cy="769441"/>
          </a:xfrm>
          <a:prstGeom prst="rect">
            <a:avLst/>
          </a:prstGeom>
          <a:noFill/>
        </p:spPr>
        <p:txBody>
          <a:bodyPr wrap="square" rtlCol="0">
            <a:spAutoFit/>
          </a:bodyPr>
          <a:lstStyle/>
          <a:p>
            <a:r>
              <a:rPr lang="en-US" sz="2200" dirty="0" smtClean="0">
                <a:ln w="18415" cmpd="sng">
                  <a:noFill/>
                  <a:prstDash val="solid"/>
                </a:ln>
                <a:solidFill>
                  <a:srgbClr val="FFFFFF"/>
                </a:solidFill>
                <a:effectLst>
                  <a:outerShdw blurRad="63500" dir="3600000" algn="tl" rotWithShape="0">
                    <a:srgbClr val="000000">
                      <a:alpha val="70000"/>
                    </a:srgbClr>
                  </a:outerShdw>
                </a:effectLst>
              </a:rPr>
              <a:t>Exchange of water vapor, energy and trace species (gas</a:t>
            </a:r>
            <a:r>
              <a:rPr lang="en-US" sz="2200" dirty="0">
                <a:ln w="18415" cmpd="sng">
                  <a:noFill/>
                  <a:prstDash val="solid"/>
                </a:ln>
                <a:solidFill>
                  <a:srgbClr val="FFFFFF"/>
                </a:solidFill>
                <a:effectLst>
                  <a:outerShdw blurRad="63500" dir="3600000" algn="tl" rotWithShape="0">
                    <a:srgbClr val="000000">
                      <a:alpha val="70000"/>
                    </a:srgbClr>
                  </a:outerShdw>
                </a:effectLst>
              </a:rPr>
              <a:t> </a:t>
            </a:r>
            <a:r>
              <a:rPr lang="en-US" sz="2200" dirty="0" smtClean="0">
                <a:ln w="18415" cmpd="sng">
                  <a:noFill/>
                  <a:prstDash val="solid"/>
                </a:ln>
                <a:solidFill>
                  <a:srgbClr val="FFFFFF"/>
                </a:solidFill>
                <a:effectLst>
                  <a:outerShdw blurRad="63500" dir="3600000" algn="tl" rotWithShape="0">
                    <a:srgbClr val="000000">
                      <a:alpha val="70000"/>
                    </a:srgbClr>
                  </a:outerShdw>
                </a:effectLst>
              </a:rPr>
              <a:t>and aerosol phases) between the atmosphere and the Earth’s surface</a:t>
            </a:r>
            <a:r>
              <a:rPr lang="en-US" sz="22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en-US" sz="2000" i="1" dirty="0">
              <a:solidFill>
                <a:schemeClr val="bg1"/>
              </a:solidFill>
            </a:endParaRPr>
          </a:p>
        </p:txBody>
      </p:sp>
      <p:sp>
        <p:nvSpPr>
          <p:cNvPr id="7" name="TextBox 6"/>
          <p:cNvSpPr txBox="1"/>
          <p:nvPr/>
        </p:nvSpPr>
        <p:spPr>
          <a:xfrm>
            <a:off x="1828800" y="5791200"/>
            <a:ext cx="5410200" cy="523220"/>
          </a:xfrm>
          <a:prstGeom prst="rect">
            <a:avLst/>
          </a:prstGeom>
          <a:noFill/>
        </p:spPr>
        <p:txBody>
          <a:bodyPr wrap="square" rtlCol="0">
            <a:spAutoFit/>
          </a:bodyPr>
          <a:lstStyle/>
          <a:p>
            <a:pPr algn="ctr">
              <a:spcAft>
                <a:spcPts val="800"/>
              </a:spcAft>
            </a:pPr>
            <a:r>
              <a:rPr lang="en-US" sz="2800" dirty="0" smtClean="0">
                <a:solidFill>
                  <a:schemeClr val="bg1"/>
                </a:solidFill>
                <a:cs typeface="Gill Sans"/>
              </a:rPr>
              <a:t>Weather, climate and air quality</a:t>
            </a:r>
          </a:p>
        </p:txBody>
      </p:sp>
      <p:pic>
        <p:nvPicPr>
          <p:cNvPr id="10" name="Picture 9" descr="SurfaceAtmosphereDiagra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981200"/>
            <a:ext cx="5029200" cy="3771900"/>
          </a:xfrm>
          <a:prstGeom prst="rect">
            <a:avLst/>
          </a:prstGeom>
        </p:spPr>
      </p:pic>
    </p:spTree>
    <p:extLst>
      <p:ext uri="{BB962C8B-B14F-4D97-AF65-F5344CB8AC3E}">
        <p14:creationId xmlns:p14="http://schemas.microsoft.com/office/powerpoint/2010/main" val="19451066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20</a:t>
            </a:fld>
            <a:endParaRPr lang="en-US" dirty="0"/>
          </a:p>
        </p:txBody>
      </p:sp>
      <p:pic>
        <p:nvPicPr>
          <p:cNvPr id="4" name="Picture 3" descr="Figure10.JPG"/>
          <p:cNvPicPr>
            <a:picLocks noChangeAspect="1"/>
          </p:cNvPicPr>
          <p:nvPr/>
        </p:nvPicPr>
        <p:blipFill>
          <a:blip r:embed="rId3"/>
          <a:stretch>
            <a:fillRect/>
          </a:stretch>
        </p:blipFill>
        <p:spPr>
          <a:xfrm>
            <a:off x="2209800" y="838200"/>
            <a:ext cx="6786663" cy="5029200"/>
          </a:xfrm>
          <a:prstGeom prst="rect">
            <a:avLst/>
          </a:prstGeom>
        </p:spPr>
      </p:pic>
      <p:sp>
        <p:nvSpPr>
          <p:cNvPr id="5" name="TextBox 4"/>
          <p:cNvSpPr txBox="1"/>
          <p:nvPr/>
        </p:nvSpPr>
        <p:spPr>
          <a:xfrm>
            <a:off x="152400" y="990600"/>
            <a:ext cx="1981200" cy="3170099"/>
          </a:xfrm>
          <a:prstGeom prst="rect">
            <a:avLst/>
          </a:prstGeom>
          <a:noFill/>
        </p:spPr>
        <p:txBody>
          <a:bodyPr wrap="square" rtlCol="0">
            <a:spAutoFit/>
          </a:bodyPr>
          <a:lstStyle/>
          <a:p>
            <a:pPr algn="r"/>
            <a:r>
              <a:rPr lang="en-US" sz="2000" dirty="0" smtClean="0">
                <a:solidFill>
                  <a:srgbClr val="FFFFFF"/>
                </a:solidFill>
              </a:rPr>
              <a:t>Effective fluxes of biogenic hydrocarbons are affected by ambient </a:t>
            </a:r>
            <a:r>
              <a:rPr lang="en-US" sz="2000" dirty="0" err="1" smtClean="0">
                <a:solidFill>
                  <a:srgbClr val="FFFFFF"/>
                </a:solidFill>
              </a:rPr>
              <a:t>NO</a:t>
            </a:r>
            <a:r>
              <a:rPr lang="en-US" sz="2000" baseline="-25000" dirty="0" err="1" smtClean="0">
                <a:solidFill>
                  <a:srgbClr val="FFFFFF"/>
                </a:solidFill>
              </a:rPr>
              <a:t>x</a:t>
            </a:r>
            <a:r>
              <a:rPr lang="en-US" sz="2000" dirty="0" smtClean="0">
                <a:solidFill>
                  <a:srgbClr val="FFFFFF"/>
                </a:solidFill>
              </a:rPr>
              <a:t> levels – not explicitly modeled by large-scale air quality models</a:t>
            </a:r>
          </a:p>
        </p:txBody>
      </p:sp>
    </p:spTree>
    <p:extLst>
      <p:ext uri="{BB962C8B-B14F-4D97-AF65-F5344CB8AC3E}">
        <p14:creationId xmlns:p14="http://schemas.microsoft.com/office/powerpoint/2010/main" val="25334522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21</a:t>
            </a:fld>
            <a:endParaRPr lang="en-US" dirty="0"/>
          </a:p>
        </p:txBody>
      </p:sp>
      <p:sp>
        <p:nvSpPr>
          <p:cNvPr id="6" name="TextBox 5"/>
          <p:cNvSpPr txBox="1"/>
          <p:nvPr/>
        </p:nvSpPr>
        <p:spPr>
          <a:xfrm>
            <a:off x="457200" y="228600"/>
            <a:ext cx="8305800" cy="400110"/>
          </a:xfrm>
          <a:prstGeom prst="rect">
            <a:avLst/>
          </a:prstGeom>
          <a:noFill/>
        </p:spPr>
        <p:txBody>
          <a:bodyPr wrap="square" rtlCol="0">
            <a:spAutoFit/>
          </a:bodyPr>
          <a:lstStyle/>
          <a:p>
            <a:pPr algn="ctr"/>
            <a:r>
              <a:rPr lang="en-US" sz="2000" dirty="0">
                <a:solidFill>
                  <a:schemeClr val="bg1"/>
                </a:solidFill>
              </a:rPr>
              <a:t>E</a:t>
            </a:r>
            <a:r>
              <a:rPr lang="en-US" sz="2000" dirty="0" smtClean="0">
                <a:solidFill>
                  <a:schemeClr val="bg1"/>
                </a:solidFill>
              </a:rPr>
              <a:t>ffective fluxes of biogenic aerosol precursors change with ambient </a:t>
            </a:r>
            <a:r>
              <a:rPr lang="en-US" sz="2000" dirty="0" err="1" smtClean="0">
                <a:solidFill>
                  <a:schemeClr val="bg1"/>
                </a:solidFill>
              </a:rPr>
              <a:t>NO</a:t>
            </a:r>
            <a:r>
              <a:rPr lang="en-US" sz="2000" baseline="-25000" dirty="0" err="1" smtClean="0">
                <a:solidFill>
                  <a:schemeClr val="bg1"/>
                </a:solidFill>
              </a:rPr>
              <a:t>x</a:t>
            </a:r>
            <a:endParaRPr lang="en-US" sz="2000" baseline="-25000" dirty="0" smtClean="0">
              <a:solidFill>
                <a:schemeClr val="bg1"/>
              </a:solidFill>
            </a:endParaRPr>
          </a:p>
        </p:txBody>
      </p:sp>
      <p:pic>
        <p:nvPicPr>
          <p:cNvPr id="8" name="Picture 7" descr="SOAPrecursor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62000"/>
            <a:ext cx="8305800" cy="5562600"/>
          </a:xfrm>
          <a:prstGeom prst="rect">
            <a:avLst/>
          </a:prstGeom>
        </p:spPr>
      </p:pic>
    </p:spTree>
    <p:extLst>
      <p:ext uri="{BB962C8B-B14F-4D97-AF65-F5344CB8AC3E}">
        <p14:creationId xmlns:p14="http://schemas.microsoft.com/office/powerpoint/2010/main" val="29871349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22</a:t>
            </a:fld>
            <a:endParaRPr lang="en-US" dirty="0"/>
          </a:p>
        </p:txBody>
      </p:sp>
      <p:pic>
        <p:nvPicPr>
          <p:cNvPr id="4" name="Picture 3" descr="BondvilleACCESS-NH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76200"/>
            <a:ext cx="8432800" cy="6324600"/>
          </a:xfrm>
          <a:prstGeom prst="rect">
            <a:avLst/>
          </a:prstGeom>
        </p:spPr>
      </p:pic>
    </p:spTree>
    <p:extLst>
      <p:ext uri="{BB962C8B-B14F-4D97-AF65-F5344CB8AC3E}">
        <p14:creationId xmlns:p14="http://schemas.microsoft.com/office/powerpoint/2010/main" val="31394777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23</a:t>
            </a:fld>
            <a:endParaRPr lang="en-US" dirty="0"/>
          </a:p>
        </p:txBody>
      </p:sp>
      <p:pic>
        <p:nvPicPr>
          <p:cNvPr id="4" name="Picture 3" descr="ACCESS-NH3-BiDi.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76200"/>
            <a:ext cx="8458200" cy="6343650"/>
          </a:xfrm>
          <a:prstGeom prst="rect">
            <a:avLst/>
          </a:prstGeom>
        </p:spPr>
      </p:pic>
    </p:spTree>
    <p:extLst>
      <p:ext uri="{BB962C8B-B14F-4D97-AF65-F5344CB8AC3E}">
        <p14:creationId xmlns:p14="http://schemas.microsoft.com/office/powerpoint/2010/main" val="12458004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24</a:t>
            </a:fld>
            <a:endParaRPr lang="en-US" dirty="0"/>
          </a:p>
        </p:txBody>
      </p:sp>
      <p:pic>
        <p:nvPicPr>
          <p:cNvPr id="4" name="Picture 3" descr="09bnd000d_flx.pdf"/>
          <p:cNvPicPr>
            <a:picLocks noChangeAspect="1"/>
          </p:cNvPicPr>
          <p:nvPr/>
        </p:nvPicPr>
        <p:blipFill rotWithShape="1">
          <a:blip r:embed="rId4">
            <a:extLst>
              <a:ext uri="{28A0092B-C50C-407E-A947-70E740481C1C}">
                <a14:useLocalDpi xmlns:a14="http://schemas.microsoft.com/office/drawing/2010/main" val="0"/>
              </a:ext>
            </a:extLst>
          </a:blip>
          <a:srcRect l="4663" t="5096" r="6448"/>
          <a:stretch/>
        </p:blipFill>
        <p:spPr>
          <a:xfrm>
            <a:off x="702733" y="609600"/>
            <a:ext cx="7586134" cy="5676260"/>
          </a:xfrm>
          <a:prstGeom prst="rect">
            <a:avLst/>
          </a:prstGeom>
        </p:spPr>
      </p:pic>
      <p:sp>
        <p:nvSpPr>
          <p:cNvPr id="5" name="TextBox 4"/>
          <p:cNvSpPr txBox="1"/>
          <p:nvPr/>
        </p:nvSpPr>
        <p:spPr>
          <a:xfrm>
            <a:off x="6553200" y="609600"/>
            <a:ext cx="1300356" cy="338554"/>
          </a:xfrm>
          <a:prstGeom prst="rect">
            <a:avLst/>
          </a:prstGeom>
          <a:noFill/>
        </p:spPr>
        <p:txBody>
          <a:bodyPr wrap="none" rtlCol="0">
            <a:spAutoFit/>
          </a:bodyPr>
          <a:lstStyle/>
          <a:p>
            <a:r>
              <a:rPr lang="en-US" sz="1600" b="1" dirty="0" smtClean="0"/>
              <a:t>Aug 30, 2014</a:t>
            </a:r>
            <a:endParaRPr lang="en-US" sz="1600" b="1" dirty="0"/>
          </a:p>
        </p:txBody>
      </p:sp>
      <p:sp>
        <p:nvSpPr>
          <p:cNvPr id="6" name="TextBox 5"/>
          <p:cNvSpPr txBox="1"/>
          <p:nvPr/>
        </p:nvSpPr>
        <p:spPr>
          <a:xfrm>
            <a:off x="1981200" y="76200"/>
            <a:ext cx="5078884" cy="461665"/>
          </a:xfrm>
          <a:prstGeom prst="rect">
            <a:avLst/>
          </a:prstGeom>
          <a:noFill/>
        </p:spPr>
        <p:txBody>
          <a:bodyPr wrap="none" rtlCol="0">
            <a:spAutoFit/>
          </a:bodyPr>
          <a:lstStyle/>
          <a:p>
            <a:r>
              <a:rPr lang="en-US" sz="2400" dirty="0" smtClean="0">
                <a:solidFill>
                  <a:schemeClr val="bg1"/>
                </a:solidFill>
              </a:rPr>
              <a:t>ACCESS-NH3 Simulation – </a:t>
            </a:r>
            <a:r>
              <a:rPr lang="en-US" sz="2400" dirty="0" err="1" smtClean="0">
                <a:solidFill>
                  <a:schemeClr val="bg1"/>
                </a:solidFill>
              </a:rPr>
              <a:t>Bondville</a:t>
            </a:r>
            <a:r>
              <a:rPr lang="en-US" sz="2400" dirty="0" smtClean="0">
                <a:solidFill>
                  <a:schemeClr val="bg1"/>
                </a:solidFill>
              </a:rPr>
              <a:t>, IL</a:t>
            </a:r>
            <a:endParaRPr lang="en-US" sz="2400" dirty="0">
              <a:solidFill>
                <a:schemeClr val="bg1"/>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1463447182"/>
              </p:ext>
            </p:extLst>
          </p:nvPr>
        </p:nvGraphicFramePr>
        <p:xfrm>
          <a:off x="1676400" y="1219200"/>
          <a:ext cx="990600" cy="685800"/>
        </p:xfrm>
        <a:graphic>
          <a:graphicData uri="http://schemas.openxmlformats.org/presentationml/2006/ole">
            <mc:AlternateContent xmlns:mc="http://schemas.openxmlformats.org/markup-compatibility/2006">
              <mc:Choice xmlns:v="urn:schemas-microsoft-com:vml" Requires="v">
                <p:oleObj spid="_x0000_s1084" name="Equation" r:id="rId5" imgW="660400" imgH="457200" progId="Equation.3">
                  <p:embed/>
                </p:oleObj>
              </mc:Choice>
              <mc:Fallback>
                <p:oleObj name="Equation" r:id="rId5" imgW="660400" imgH="457200" progId="Equation.3">
                  <p:embed/>
                  <p:pic>
                    <p:nvPicPr>
                      <p:cNvPr id="0" name=""/>
                      <p:cNvPicPr/>
                      <p:nvPr/>
                    </p:nvPicPr>
                    <p:blipFill>
                      <a:blip r:embed="rId6"/>
                      <a:stretch>
                        <a:fillRect/>
                      </a:stretch>
                    </p:blipFill>
                    <p:spPr>
                      <a:xfrm>
                        <a:off x="1676400" y="1219200"/>
                        <a:ext cx="990600" cy="685800"/>
                      </a:xfrm>
                      <a:prstGeom prst="rect">
                        <a:avLst/>
                      </a:prstGeom>
                    </p:spPr>
                  </p:pic>
                </p:oleObj>
              </mc:Fallback>
            </mc:AlternateContent>
          </a:graphicData>
        </a:graphic>
      </p:graphicFrame>
    </p:spTree>
    <p:extLst>
      <p:ext uri="{BB962C8B-B14F-4D97-AF65-F5344CB8AC3E}">
        <p14:creationId xmlns:p14="http://schemas.microsoft.com/office/powerpoint/2010/main" val="38144709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9bnd000u_src.pdf"/>
          <p:cNvPicPr>
            <a:picLocks noChangeAspect="1"/>
          </p:cNvPicPr>
          <p:nvPr/>
        </p:nvPicPr>
        <p:blipFill rotWithShape="1">
          <a:blip r:embed="rId4">
            <a:extLst>
              <a:ext uri="{28A0092B-C50C-407E-A947-70E740481C1C}">
                <a14:useLocalDpi xmlns:a14="http://schemas.microsoft.com/office/drawing/2010/main" val="0"/>
              </a:ext>
            </a:extLst>
          </a:blip>
          <a:srcRect t="5278"/>
          <a:stretch/>
        </p:blipFill>
        <p:spPr>
          <a:xfrm>
            <a:off x="4419600" y="626532"/>
            <a:ext cx="4198774" cy="5774267"/>
          </a:xfrm>
          <a:prstGeom prst="rect">
            <a:avLst/>
          </a:prstGeom>
        </p:spPr>
      </p:pic>
      <p:sp>
        <p:nvSpPr>
          <p:cNvPr id="6" name="TextBox 5"/>
          <p:cNvSpPr txBox="1"/>
          <p:nvPr/>
        </p:nvSpPr>
        <p:spPr>
          <a:xfrm>
            <a:off x="6858000" y="990600"/>
            <a:ext cx="1300356" cy="338554"/>
          </a:xfrm>
          <a:prstGeom prst="rect">
            <a:avLst/>
          </a:prstGeom>
          <a:noFill/>
        </p:spPr>
        <p:txBody>
          <a:bodyPr wrap="none" rtlCol="0">
            <a:spAutoFit/>
          </a:bodyPr>
          <a:lstStyle/>
          <a:p>
            <a:r>
              <a:rPr lang="en-US" sz="1600" b="1" dirty="0" smtClean="0"/>
              <a:t>Aug 30, 2014</a:t>
            </a:r>
            <a:endParaRPr lang="en-US" sz="1600" b="1" dirty="0"/>
          </a:p>
        </p:txBody>
      </p:sp>
      <p:pic>
        <p:nvPicPr>
          <p:cNvPr id="7" name="Picture 6" descr="09bnd000d_src.pdf"/>
          <p:cNvPicPr>
            <a:picLocks noChangeAspect="1"/>
          </p:cNvPicPr>
          <p:nvPr/>
        </p:nvPicPr>
        <p:blipFill rotWithShape="1">
          <a:blip r:embed="rId5">
            <a:extLst>
              <a:ext uri="{28A0092B-C50C-407E-A947-70E740481C1C}">
                <a14:useLocalDpi xmlns:a14="http://schemas.microsoft.com/office/drawing/2010/main" val="0"/>
              </a:ext>
            </a:extLst>
          </a:blip>
          <a:srcRect t="5278"/>
          <a:stretch/>
        </p:blipFill>
        <p:spPr>
          <a:xfrm>
            <a:off x="457200" y="626532"/>
            <a:ext cx="3987116" cy="5774267"/>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1788094101"/>
              </p:ext>
            </p:extLst>
          </p:nvPr>
        </p:nvGraphicFramePr>
        <p:xfrm>
          <a:off x="1981200" y="4876800"/>
          <a:ext cx="990600" cy="685800"/>
        </p:xfrm>
        <a:graphic>
          <a:graphicData uri="http://schemas.openxmlformats.org/presentationml/2006/ole">
            <mc:AlternateContent xmlns:mc="http://schemas.openxmlformats.org/markup-compatibility/2006">
              <mc:Choice xmlns:v="urn:schemas-microsoft-com:vml" Requires="v">
                <p:oleObj spid="_x0000_s5639" name="Equation" r:id="rId6" imgW="660400" imgH="457200" progId="Equation.3">
                  <p:embed/>
                </p:oleObj>
              </mc:Choice>
              <mc:Fallback>
                <p:oleObj name="Equation" r:id="rId6" imgW="660400" imgH="457200" progId="Equation.3">
                  <p:embed/>
                  <p:pic>
                    <p:nvPicPr>
                      <p:cNvPr id="0" name=""/>
                      <p:cNvPicPr/>
                      <p:nvPr/>
                    </p:nvPicPr>
                    <p:blipFill>
                      <a:blip r:embed="rId7"/>
                      <a:stretch>
                        <a:fillRect/>
                      </a:stretch>
                    </p:blipFill>
                    <p:spPr>
                      <a:xfrm>
                        <a:off x="1981200" y="4876800"/>
                        <a:ext cx="990600" cy="6858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961516942"/>
              </p:ext>
            </p:extLst>
          </p:nvPr>
        </p:nvGraphicFramePr>
        <p:xfrm>
          <a:off x="6324600" y="4876800"/>
          <a:ext cx="857250" cy="685800"/>
        </p:xfrm>
        <a:graphic>
          <a:graphicData uri="http://schemas.openxmlformats.org/presentationml/2006/ole">
            <mc:AlternateContent xmlns:mc="http://schemas.openxmlformats.org/markup-compatibility/2006">
              <mc:Choice xmlns:v="urn:schemas-microsoft-com:vml" Requires="v">
                <p:oleObj spid="_x0000_s5640" name="Equation" r:id="rId8" imgW="571500" imgH="457200" progId="Equation.3">
                  <p:embed/>
                </p:oleObj>
              </mc:Choice>
              <mc:Fallback>
                <p:oleObj name="Equation" r:id="rId8" imgW="571500" imgH="457200" progId="Equation.3">
                  <p:embed/>
                  <p:pic>
                    <p:nvPicPr>
                      <p:cNvPr id="0" name=""/>
                      <p:cNvPicPr/>
                      <p:nvPr/>
                    </p:nvPicPr>
                    <p:blipFill>
                      <a:blip r:embed="rId9"/>
                      <a:stretch>
                        <a:fillRect/>
                      </a:stretch>
                    </p:blipFill>
                    <p:spPr>
                      <a:xfrm>
                        <a:off x="6324600" y="4876800"/>
                        <a:ext cx="857250" cy="685800"/>
                      </a:xfrm>
                      <a:prstGeom prst="rect">
                        <a:avLst/>
                      </a:prstGeom>
                    </p:spPr>
                  </p:pic>
                </p:oleObj>
              </mc:Fallback>
            </mc:AlternateContent>
          </a:graphicData>
        </a:graphic>
      </p:graphicFrame>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25</a:t>
            </a:fld>
            <a:endParaRPr lang="en-US" dirty="0"/>
          </a:p>
        </p:txBody>
      </p:sp>
      <p:sp>
        <p:nvSpPr>
          <p:cNvPr id="11" name="TextBox 10"/>
          <p:cNvSpPr txBox="1"/>
          <p:nvPr/>
        </p:nvSpPr>
        <p:spPr>
          <a:xfrm>
            <a:off x="1981200" y="76200"/>
            <a:ext cx="5078884" cy="461665"/>
          </a:xfrm>
          <a:prstGeom prst="rect">
            <a:avLst/>
          </a:prstGeom>
          <a:noFill/>
        </p:spPr>
        <p:txBody>
          <a:bodyPr wrap="none" rtlCol="0">
            <a:spAutoFit/>
          </a:bodyPr>
          <a:lstStyle/>
          <a:p>
            <a:r>
              <a:rPr lang="en-US" sz="2400" dirty="0" smtClean="0">
                <a:solidFill>
                  <a:schemeClr val="bg1"/>
                </a:solidFill>
              </a:rPr>
              <a:t>ACCESS-NH3 Simulation – </a:t>
            </a:r>
            <a:r>
              <a:rPr lang="en-US" sz="2400" dirty="0" err="1" smtClean="0">
                <a:solidFill>
                  <a:schemeClr val="bg1"/>
                </a:solidFill>
              </a:rPr>
              <a:t>Bondville</a:t>
            </a:r>
            <a:r>
              <a:rPr lang="en-US" sz="2400" dirty="0" smtClean="0">
                <a:solidFill>
                  <a:schemeClr val="bg1"/>
                </a:solidFill>
              </a:rPr>
              <a:t>, IL</a:t>
            </a:r>
            <a:endParaRPr lang="en-US" sz="2400" dirty="0">
              <a:solidFill>
                <a:schemeClr val="bg1"/>
              </a:solidFill>
            </a:endParaRPr>
          </a:p>
        </p:txBody>
      </p:sp>
    </p:spTree>
    <p:extLst>
      <p:ext uri="{BB962C8B-B14F-4D97-AF65-F5344CB8AC3E}">
        <p14:creationId xmlns:p14="http://schemas.microsoft.com/office/powerpoint/2010/main" val="28382038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26</a:t>
            </a:fld>
            <a:endParaRPr lang="en-US" dirty="0"/>
          </a:p>
        </p:txBody>
      </p:sp>
      <p:sp>
        <p:nvSpPr>
          <p:cNvPr id="5" name="Footer Placeholder 1"/>
          <p:cNvSpPr txBox="1">
            <a:spLocks/>
          </p:cNvSpPr>
          <p:nvPr/>
        </p:nvSpPr>
        <p:spPr>
          <a:xfrm>
            <a:off x="0" y="649287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091A4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ARL Science Review, June 21-23, 2016</a:t>
            </a:r>
            <a:endParaRPr lang="en-US" dirty="0"/>
          </a:p>
        </p:txBody>
      </p:sp>
      <p:sp>
        <p:nvSpPr>
          <p:cNvPr id="6" name="Slide Number Placeholder 2"/>
          <p:cNvSpPr txBox="1">
            <a:spLocks/>
          </p:cNvSpPr>
          <p:nvPr/>
        </p:nvSpPr>
        <p:spPr>
          <a:xfrm>
            <a:off x="6781800" y="64166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091A4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CAC88C-31F3-4764-B964-B930D18D7C5C}" type="slidenum">
              <a:rPr lang="en-US" smtClean="0"/>
              <a:pPr/>
              <a:t>26</a:t>
            </a:fld>
            <a:endParaRPr lang="en-US" dirty="0"/>
          </a:p>
        </p:txBody>
      </p:sp>
      <p:pic>
        <p:nvPicPr>
          <p:cNvPr id="8" name="Picture 7" descr="presentation_PA_PM2.5_bargraph_layer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9" y="990600"/>
            <a:ext cx="8681017" cy="4495800"/>
          </a:xfrm>
          <a:prstGeom prst="rect">
            <a:avLst/>
          </a:prstGeom>
          <a:ln>
            <a:solidFill>
              <a:schemeClr val="tx1"/>
            </a:solidFill>
          </a:ln>
        </p:spPr>
      </p:pic>
      <p:sp>
        <p:nvSpPr>
          <p:cNvPr id="9" name="Title 1"/>
          <p:cNvSpPr txBox="1">
            <a:spLocks/>
          </p:cNvSpPr>
          <p:nvPr/>
        </p:nvSpPr>
        <p:spPr>
          <a:xfrm>
            <a:off x="914400" y="5486400"/>
            <a:ext cx="7315200" cy="685800"/>
          </a:xfrm>
          <a:prstGeom prst="rect">
            <a:avLst/>
          </a:prstGeom>
        </p:spPr>
        <p:txBody>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z="1800" dirty="0" smtClean="0"/>
              <a:t>Collaboration with Barry Baker (HQ), Bruce Hicks (ret NOAA; </a:t>
            </a:r>
            <a:r>
              <a:rPr lang="en-US" sz="1800" dirty="0" err="1" smtClean="0"/>
              <a:t>Metcorps</a:t>
            </a:r>
            <a:r>
              <a:rPr lang="en-US" sz="1800" dirty="0" smtClean="0"/>
              <a:t>), and Pius Lee, Daniel Tong and others (HQ)</a:t>
            </a:r>
            <a:endParaRPr lang="en-US" sz="1800" dirty="0"/>
          </a:p>
        </p:txBody>
      </p:sp>
      <p:sp>
        <p:nvSpPr>
          <p:cNvPr id="10" name="TextBox 9"/>
          <p:cNvSpPr txBox="1"/>
          <p:nvPr/>
        </p:nvSpPr>
        <p:spPr>
          <a:xfrm>
            <a:off x="914400" y="609600"/>
            <a:ext cx="7315200" cy="369332"/>
          </a:xfrm>
          <a:prstGeom prst="rect">
            <a:avLst/>
          </a:prstGeom>
          <a:noFill/>
        </p:spPr>
        <p:txBody>
          <a:bodyPr wrap="square" rtlCol="0">
            <a:spAutoFit/>
          </a:bodyPr>
          <a:lstStyle/>
          <a:p>
            <a:pPr algn="ctr"/>
            <a:r>
              <a:rPr lang="en-US" dirty="0" smtClean="0">
                <a:solidFill>
                  <a:srgbClr val="FFFFFF"/>
                </a:solidFill>
              </a:rPr>
              <a:t>Dry deposition is an important process for surface PM</a:t>
            </a:r>
            <a:r>
              <a:rPr lang="en-US" baseline="-25000" dirty="0" smtClean="0">
                <a:solidFill>
                  <a:srgbClr val="FFFFFF"/>
                </a:solidFill>
              </a:rPr>
              <a:t>2.5</a:t>
            </a:r>
          </a:p>
        </p:txBody>
      </p:sp>
      <p:sp>
        <p:nvSpPr>
          <p:cNvPr id="12" name="TextBox 11"/>
          <p:cNvSpPr txBox="1"/>
          <p:nvPr/>
        </p:nvSpPr>
        <p:spPr>
          <a:xfrm>
            <a:off x="1828800" y="152400"/>
            <a:ext cx="5400637" cy="461665"/>
          </a:xfrm>
          <a:prstGeom prst="rect">
            <a:avLst/>
          </a:prstGeom>
          <a:noFill/>
        </p:spPr>
        <p:txBody>
          <a:bodyPr wrap="none" rtlCol="0">
            <a:spAutoFit/>
          </a:bodyPr>
          <a:lstStyle/>
          <a:p>
            <a:r>
              <a:rPr lang="en-US" sz="2400" dirty="0" smtClean="0">
                <a:solidFill>
                  <a:schemeClr val="bg1"/>
                </a:solidFill>
              </a:rPr>
              <a:t>Particle Dry Deposition Parameterizations</a:t>
            </a:r>
            <a:endParaRPr lang="en-US" sz="2400" dirty="0">
              <a:solidFill>
                <a:schemeClr val="bg1"/>
              </a:solidFill>
            </a:endParaRPr>
          </a:p>
        </p:txBody>
      </p:sp>
    </p:spTree>
    <p:extLst>
      <p:ext uri="{BB962C8B-B14F-4D97-AF65-F5344CB8AC3E}">
        <p14:creationId xmlns:p14="http://schemas.microsoft.com/office/powerpoint/2010/main" val="36002395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27</a:t>
            </a:fld>
            <a:endParaRPr lang="en-US" dirty="0"/>
          </a:p>
        </p:txBody>
      </p:sp>
      <p:pic>
        <p:nvPicPr>
          <p:cNvPr id="4" name="Picture 3" descr="forestfig-all.pdf"/>
          <p:cNvPicPr>
            <a:picLocks noChangeAspect="1"/>
          </p:cNvPicPr>
          <p:nvPr/>
        </p:nvPicPr>
        <p:blipFill rotWithShape="1">
          <a:blip r:embed="rId3">
            <a:extLst>
              <a:ext uri="{28A0092B-C50C-407E-A947-70E740481C1C}">
                <a14:useLocalDpi xmlns:a14="http://schemas.microsoft.com/office/drawing/2010/main" val="0"/>
              </a:ext>
            </a:extLst>
          </a:blip>
          <a:srcRect l="7224" t="3174" r="6685"/>
          <a:stretch/>
        </p:blipFill>
        <p:spPr>
          <a:xfrm>
            <a:off x="762000" y="685800"/>
            <a:ext cx="7493833" cy="5795546"/>
          </a:xfrm>
          <a:prstGeom prst="rect">
            <a:avLst/>
          </a:prstGeom>
        </p:spPr>
      </p:pic>
      <p:sp>
        <p:nvSpPr>
          <p:cNvPr id="5" name="Footer Placeholder 1"/>
          <p:cNvSpPr txBox="1">
            <a:spLocks/>
          </p:cNvSpPr>
          <p:nvPr/>
        </p:nvSpPr>
        <p:spPr>
          <a:xfrm>
            <a:off x="0" y="649287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091A4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ARL Science Review, June 21-23, 2016</a:t>
            </a:r>
            <a:endParaRPr lang="en-US" dirty="0"/>
          </a:p>
        </p:txBody>
      </p:sp>
      <p:sp>
        <p:nvSpPr>
          <p:cNvPr id="6" name="Slide Number Placeholder 2"/>
          <p:cNvSpPr txBox="1">
            <a:spLocks/>
          </p:cNvSpPr>
          <p:nvPr/>
        </p:nvSpPr>
        <p:spPr>
          <a:xfrm>
            <a:off x="6781800" y="64166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091A4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CAC88C-31F3-4764-B964-B930D18D7C5C}" type="slidenum">
              <a:rPr lang="en-US" smtClean="0"/>
              <a:pPr/>
              <a:t>27</a:t>
            </a:fld>
            <a:endParaRPr lang="en-US" dirty="0"/>
          </a:p>
        </p:txBody>
      </p:sp>
      <p:sp>
        <p:nvSpPr>
          <p:cNvPr id="9" name="Title 1"/>
          <p:cNvSpPr txBox="1">
            <a:spLocks/>
          </p:cNvSpPr>
          <p:nvPr/>
        </p:nvSpPr>
        <p:spPr>
          <a:xfrm>
            <a:off x="4038600" y="5181600"/>
            <a:ext cx="3429000" cy="457200"/>
          </a:xfrm>
          <a:prstGeom prst="rect">
            <a:avLst/>
          </a:prstGeom>
        </p:spPr>
        <p:txBody>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algn="l"/>
            <a:r>
              <a:rPr lang="en-US" sz="1600" dirty="0" smtClean="0">
                <a:solidFill>
                  <a:schemeClr val="tx1"/>
                </a:solidFill>
              </a:rPr>
              <a:t>Saylor et al. (2015); Hicks et al. (2016)</a:t>
            </a:r>
            <a:endParaRPr lang="en-US" sz="1600" dirty="0">
              <a:solidFill>
                <a:schemeClr val="tx1"/>
              </a:solidFill>
            </a:endParaRPr>
          </a:p>
        </p:txBody>
      </p:sp>
      <p:sp>
        <p:nvSpPr>
          <p:cNvPr id="11" name="TextBox 10"/>
          <p:cNvSpPr txBox="1"/>
          <p:nvPr/>
        </p:nvSpPr>
        <p:spPr>
          <a:xfrm>
            <a:off x="4114800" y="1295400"/>
            <a:ext cx="3962400" cy="830997"/>
          </a:xfrm>
          <a:prstGeom prst="rect">
            <a:avLst/>
          </a:prstGeom>
          <a:noFill/>
        </p:spPr>
        <p:txBody>
          <a:bodyPr wrap="square" rtlCol="0">
            <a:spAutoFit/>
          </a:bodyPr>
          <a:lstStyle/>
          <a:p>
            <a:pPr algn="ctr"/>
            <a:r>
              <a:rPr lang="en-US" sz="1600" dirty="0" smtClean="0"/>
              <a:t>Many particle dry deposition algorithms, none of which agree closely with measurements over forest canopies</a:t>
            </a:r>
          </a:p>
        </p:txBody>
      </p:sp>
      <p:sp>
        <p:nvSpPr>
          <p:cNvPr id="12" name="TextBox 11"/>
          <p:cNvSpPr txBox="1"/>
          <p:nvPr/>
        </p:nvSpPr>
        <p:spPr>
          <a:xfrm>
            <a:off x="1905000" y="152400"/>
            <a:ext cx="5400637" cy="461665"/>
          </a:xfrm>
          <a:prstGeom prst="rect">
            <a:avLst/>
          </a:prstGeom>
          <a:noFill/>
        </p:spPr>
        <p:txBody>
          <a:bodyPr wrap="none" rtlCol="0">
            <a:spAutoFit/>
          </a:bodyPr>
          <a:lstStyle/>
          <a:p>
            <a:r>
              <a:rPr lang="en-US" sz="2400" dirty="0" smtClean="0">
                <a:solidFill>
                  <a:schemeClr val="bg1"/>
                </a:solidFill>
              </a:rPr>
              <a:t>Particle Dry Deposition Parameterizations</a:t>
            </a:r>
            <a:endParaRPr lang="en-US" sz="2400" dirty="0">
              <a:solidFill>
                <a:schemeClr val="bg1"/>
              </a:solidFill>
            </a:endParaRPr>
          </a:p>
        </p:txBody>
      </p:sp>
    </p:spTree>
    <p:extLst>
      <p:ext uri="{BB962C8B-B14F-4D97-AF65-F5344CB8AC3E}">
        <p14:creationId xmlns:p14="http://schemas.microsoft.com/office/powerpoint/2010/main" val="34161084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28</a:t>
            </a:fld>
            <a:endParaRPr lang="en-US" dirty="0"/>
          </a:p>
        </p:txBody>
      </p:sp>
      <p:sp>
        <p:nvSpPr>
          <p:cNvPr id="4" name="Title 1"/>
          <p:cNvSpPr txBox="1">
            <a:spLocks/>
          </p:cNvSpPr>
          <p:nvPr/>
        </p:nvSpPr>
        <p:spPr>
          <a:xfrm>
            <a:off x="457200" y="228600"/>
            <a:ext cx="8229600" cy="606977"/>
          </a:xfrm>
          <a:prstGeom prst="rect">
            <a:avLst/>
          </a:prstGeom>
        </p:spPr>
        <p:txBody>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z="2800" dirty="0" smtClean="0">
                <a:effectLst>
                  <a:outerShdw blurRad="38100" dist="38100" dir="2700000" algn="tl">
                    <a:srgbClr val="000000">
                      <a:alpha val="43137"/>
                    </a:srgbClr>
                  </a:outerShdw>
                </a:effectLst>
                <a:latin typeface="Arial"/>
                <a:cs typeface="Arial"/>
              </a:rPr>
              <a:t>Particle Dry Deposition Sensitivity Study</a:t>
            </a:r>
            <a:endParaRPr lang="en-US" sz="2800" baseline="-25000" dirty="0">
              <a:effectLst>
                <a:outerShdw blurRad="38100" dist="38100" dir="2700000" algn="tl">
                  <a:srgbClr val="000000">
                    <a:alpha val="43137"/>
                  </a:srgbClr>
                </a:outerShdw>
              </a:effectLst>
              <a:latin typeface="Arial"/>
              <a:cs typeface="Arial"/>
            </a:endParaRPr>
          </a:p>
        </p:txBody>
      </p:sp>
      <p:sp>
        <p:nvSpPr>
          <p:cNvPr id="5" name="TextBox 4"/>
          <p:cNvSpPr txBox="1"/>
          <p:nvPr/>
        </p:nvSpPr>
        <p:spPr>
          <a:xfrm>
            <a:off x="6242134" y="829170"/>
            <a:ext cx="2758395" cy="3693319"/>
          </a:xfrm>
          <a:prstGeom prst="rect">
            <a:avLst/>
          </a:prstGeom>
          <a:noFill/>
        </p:spPr>
        <p:txBody>
          <a:bodyPr wrap="square" rtlCol="0">
            <a:spAutoFit/>
          </a:bodyPr>
          <a:lstStyle/>
          <a:p>
            <a:pPr marL="285750" indent="-285750">
              <a:buFont typeface="Arial"/>
              <a:buChar char="•"/>
            </a:pPr>
            <a:r>
              <a:rPr lang="en-US" dirty="0" smtClean="0">
                <a:solidFill>
                  <a:srgbClr val="FFFFFF"/>
                </a:solidFill>
                <a:latin typeface="Arial"/>
                <a:cs typeface="Arial"/>
              </a:rPr>
              <a:t>CAMx v6.00</a:t>
            </a:r>
          </a:p>
          <a:p>
            <a:pPr marL="285750" indent="-285750">
              <a:buFont typeface="Arial"/>
              <a:buChar char="•"/>
            </a:pPr>
            <a:r>
              <a:rPr lang="en-US" dirty="0" smtClean="0">
                <a:solidFill>
                  <a:srgbClr val="FFFFFF"/>
                </a:solidFill>
                <a:latin typeface="Arial"/>
                <a:cs typeface="Arial"/>
              </a:rPr>
              <a:t>NAQFC NMMB</a:t>
            </a:r>
          </a:p>
          <a:p>
            <a:pPr marL="285750" indent="-285750">
              <a:buFont typeface="Arial"/>
              <a:buChar char="•"/>
            </a:pPr>
            <a:r>
              <a:rPr lang="en-US" dirty="0" smtClean="0">
                <a:solidFill>
                  <a:srgbClr val="FFFFFF"/>
                </a:solidFill>
                <a:latin typeface="Arial"/>
                <a:cs typeface="Arial"/>
              </a:rPr>
              <a:t>NAQFC Emissions</a:t>
            </a:r>
          </a:p>
          <a:p>
            <a:pPr marL="285750" indent="-285750">
              <a:buFont typeface="Arial"/>
              <a:buChar char="•"/>
            </a:pPr>
            <a:r>
              <a:rPr lang="en-US" dirty="0" smtClean="0">
                <a:solidFill>
                  <a:srgbClr val="FFFFFF"/>
                </a:solidFill>
                <a:latin typeface="Arial"/>
                <a:cs typeface="Arial"/>
              </a:rPr>
              <a:t>CB05 Chemistry</a:t>
            </a:r>
          </a:p>
          <a:p>
            <a:pPr marL="285750" indent="-285750">
              <a:buFont typeface="Arial"/>
              <a:buChar char="•"/>
            </a:pPr>
            <a:r>
              <a:rPr lang="en-US" dirty="0" smtClean="0">
                <a:solidFill>
                  <a:srgbClr val="FFFFFF"/>
                </a:solidFill>
                <a:latin typeface="Arial"/>
                <a:cs typeface="Arial"/>
              </a:rPr>
              <a:t>8 Bin CMU sectional Aerosols</a:t>
            </a:r>
          </a:p>
          <a:p>
            <a:pPr marL="285750" indent="-285750">
              <a:buFont typeface="Arial"/>
              <a:buChar char="•"/>
            </a:pPr>
            <a:r>
              <a:rPr lang="en-US" dirty="0" smtClean="0">
                <a:solidFill>
                  <a:srgbClr val="FFFFFF"/>
                </a:solidFill>
                <a:latin typeface="Arial"/>
                <a:cs typeface="Arial"/>
              </a:rPr>
              <a:t>26 Land Use Types</a:t>
            </a:r>
          </a:p>
          <a:p>
            <a:pPr marL="285750" indent="-285750">
              <a:buFont typeface="Arial"/>
              <a:buChar char="•"/>
            </a:pPr>
            <a:r>
              <a:rPr lang="en-US" dirty="0" smtClean="0">
                <a:solidFill>
                  <a:srgbClr val="FFFFFF"/>
                </a:solidFill>
                <a:latin typeface="Arial"/>
                <a:cs typeface="Arial"/>
              </a:rPr>
              <a:t>4km Horizontal Resolution</a:t>
            </a:r>
          </a:p>
          <a:p>
            <a:pPr marL="285750" indent="-285750">
              <a:buFont typeface="Arial"/>
              <a:buChar char="•"/>
            </a:pPr>
            <a:r>
              <a:rPr lang="en-US" dirty="0" smtClean="0">
                <a:solidFill>
                  <a:srgbClr val="FFFFFF"/>
                </a:solidFill>
                <a:latin typeface="Arial"/>
                <a:cs typeface="Arial"/>
              </a:rPr>
              <a:t>308x244 grid cells</a:t>
            </a:r>
          </a:p>
          <a:p>
            <a:pPr marL="285750" indent="-285750">
              <a:buFont typeface="Arial"/>
              <a:buChar char="•"/>
            </a:pPr>
            <a:r>
              <a:rPr lang="en-US" dirty="0" smtClean="0">
                <a:solidFill>
                  <a:srgbClr val="FFFFFF"/>
                </a:solidFill>
                <a:latin typeface="Arial"/>
                <a:cs typeface="Arial"/>
              </a:rPr>
              <a:t>22 vertical layers</a:t>
            </a:r>
          </a:p>
          <a:p>
            <a:pPr marL="285750" indent="-285750">
              <a:buFont typeface="Arial"/>
              <a:buChar char="•"/>
            </a:pPr>
            <a:r>
              <a:rPr lang="en-US" dirty="0" smtClean="0">
                <a:solidFill>
                  <a:srgbClr val="FFFFFF"/>
                </a:solidFill>
                <a:latin typeface="Arial"/>
                <a:cs typeface="Arial"/>
              </a:rPr>
              <a:t>PPM Advection</a:t>
            </a:r>
          </a:p>
          <a:p>
            <a:pPr marL="285750" indent="-285750">
              <a:buFont typeface="Arial"/>
              <a:buChar char="•"/>
            </a:pPr>
            <a:r>
              <a:rPr lang="en-US" dirty="0" smtClean="0">
                <a:solidFill>
                  <a:srgbClr val="FFFFFF"/>
                </a:solidFill>
                <a:latin typeface="Arial"/>
                <a:cs typeface="Arial"/>
              </a:rPr>
              <a:t>EBI Chemistry</a:t>
            </a:r>
            <a:endParaRPr lang="en-US" dirty="0">
              <a:solidFill>
                <a:srgbClr val="FFFFFF"/>
              </a:solidFill>
              <a:latin typeface="Arial"/>
              <a:cs typeface="Arial"/>
            </a:endParaRPr>
          </a:p>
        </p:txBody>
      </p:sp>
      <p:sp>
        <p:nvSpPr>
          <p:cNvPr id="6" name="TextBox 5"/>
          <p:cNvSpPr txBox="1"/>
          <p:nvPr/>
        </p:nvSpPr>
        <p:spPr>
          <a:xfrm>
            <a:off x="192174" y="5197289"/>
            <a:ext cx="7711457" cy="1015663"/>
          </a:xfrm>
          <a:prstGeom prst="rect">
            <a:avLst/>
          </a:prstGeom>
          <a:noFill/>
        </p:spPr>
        <p:txBody>
          <a:bodyPr wrap="square" rtlCol="0">
            <a:spAutoFit/>
          </a:bodyPr>
          <a:lstStyle/>
          <a:p>
            <a:r>
              <a:rPr lang="en-US" sz="2000" dirty="0" smtClean="0">
                <a:solidFill>
                  <a:schemeClr val="bg1"/>
                </a:solidFill>
              </a:rPr>
              <a:t>Simulation Period:  June 10</a:t>
            </a:r>
            <a:r>
              <a:rPr lang="en-US" sz="2000" baseline="30000" dirty="0" smtClean="0">
                <a:solidFill>
                  <a:schemeClr val="bg1"/>
                </a:solidFill>
              </a:rPr>
              <a:t>th</a:t>
            </a:r>
            <a:r>
              <a:rPr lang="en-US" sz="2000" dirty="0" smtClean="0">
                <a:solidFill>
                  <a:schemeClr val="bg1"/>
                </a:solidFill>
              </a:rPr>
              <a:t> -July 1</a:t>
            </a:r>
            <a:r>
              <a:rPr lang="en-US" sz="2000" baseline="30000" dirty="0" smtClean="0">
                <a:solidFill>
                  <a:schemeClr val="bg1"/>
                </a:solidFill>
              </a:rPr>
              <a:t>st</a:t>
            </a:r>
            <a:r>
              <a:rPr lang="en-US" sz="2000" dirty="0" smtClean="0">
                <a:solidFill>
                  <a:schemeClr val="bg1"/>
                </a:solidFill>
              </a:rPr>
              <a:t>, 2013</a:t>
            </a:r>
          </a:p>
          <a:p>
            <a:r>
              <a:rPr lang="en-US" sz="2000" dirty="0" smtClean="0">
                <a:solidFill>
                  <a:schemeClr val="bg1"/>
                </a:solidFill>
              </a:rPr>
              <a:t>Southern Atmosphere Study</a:t>
            </a:r>
          </a:p>
          <a:p>
            <a:r>
              <a:rPr lang="en-US" sz="2000" dirty="0" smtClean="0">
                <a:solidFill>
                  <a:schemeClr val="bg1"/>
                </a:solidFill>
              </a:rPr>
              <a:t>SENEX (NOAA) and SOAS (NSF &amp; USEPA)</a:t>
            </a:r>
            <a:endParaRPr lang="en-US" sz="2000" dirty="0">
              <a:solidFill>
                <a:schemeClr val="bg1"/>
              </a:solidFill>
            </a:endParaRPr>
          </a:p>
        </p:txBody>
      </p:sp>
      <p:pic>
        <p:nvPicPr>
          <p:cNvPr id="7" name="Picture 6" descr="senexluc.pdf"/>
          <p:cNvPicPr>
            <a:picLocks noChangeAspect="1"/>
          </p:cNvPicPr>
          <p:nvPr/>
        </p:nvPicPr>
        <p:blipFill rotWithShape="1">
          <a:blip r:embed="rId3">
            <a:extLst>
              <a:ext uri="{28A0092B-C50C-407E-A947-70E740481C1C}">
                <a14:useLocalDpi xmlns:a14="http://schemas.microsoft.com/office/drawing/2010/main" val="0"/>
              </a:ext>
            </a:extLst>
          </a:blip>
          <a:srcRect l="9726" t="20116" r="3273" b="20200"/>
          <a:stretch/>
        </p:blipFill>
        <p:spPr>
          <a:xfrm>
            <a:off x="282374" y="893667"/>
            <a:ext cx="5966557" cy="4093101"/>
          </a:xfrm>
          <a:prstGeom prst="rect">
            <a:avLst/>
          </a:prstGeom>
        </p:spPr>
      </p:pic>
    </p:spTree>
    <p:extLst>
      <p:ext uri="{BB962C8B-B14F-4D97-AF65-F5344CB8AC3E}">
        <p14:creationId xmlns:p14="http://schemas.microsoft.com/office/powerpoint/2010/main" val="37455984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29</a:t>
            </a:fld>
            <a:endParaRPr lang="en-US" dirty="0"/>
          </a:p>
        </p:txBody>
      </p:sp>
      <p:sp>
        <p:nvSpPr>
          <p:cNvPr id="5" name="TextBox 4"/>
          <p:cNvSpPr txBox="1"/>
          <p:nvPr/>
        </p:nvSpPr>
        <p:spPr>
          <a:xfrm>
            <a:off x="533400" y="152400"/>
            <a:ext cx="8113786" cy="369332"/>
          </a:xfrm>
          <a:prstGeom prst="rect">
            <a:avLst/>
          </a:prstGeom>
          <a:noFill/>
        </p:spPr>
        <p:txBody>
          <a:bodyPr wrap="square" rtlCol="0">
            <a:spAutoFit/>
          </a:bodyPr>
          <a:lstStyle/>
          <a:p>
            <a:pPr algn="ctr"/>
            <a:r>
              <a:rPr lang="en-US" dirty="0" err="1" smtClean="0">
                <a:solidFill>
                  <a:schemeClr val="bg1"/>
                </a:solidFill>
              </a:rPr>
              <a:t>CAMx</a:t>
            </a:r>
            <a:r>
              <a:rPr lang="en-US" dirty="0">
                <a:solidFill>
                  <a:schemeClr val="bg1"/>
                </a:solidFill>
              </a:rPr>
              <a:t> </a:t>
            </a:r>
            <a:r>
              <a:rPr lang="en-US" dirty="0" smtClean="0">
                <a:solidFill>
                  <a:schemeClr val="bg1"/>
                </a:solidFill>
              </a:rPr>
              <a:t>– June 14</a:t>
            </a:r>
            <a:r>
              <a:rPr lang="en-US" baseline="30000" dirty="0" smtClean="0">
                <a:solidFill>
                  <a:schemeClr val="bg1"/>
                </a:solidFill>
              </a:rPr>
              <a:t>th</a:t>
            </a:r>
            <a:r>
              <a:rPr lang="en-US" dirty="0" smtClean="0">
                <a:solidFill>
                  <a:schemeClr val="bg1"/>
                </a:solidFill>
              </a:rPr>
              <a:t> – June28</a:t>
            </a:r>
            <a:r>
              <a:rPr lang="en-US" baseline="30000" dirty="0" smtClean="0">
                <a:solidFill>
                  <a:schemeClr val="bg1"/>
                </a:solidFill>
              </a:rPr>
              <a:t>th</a:t>
            </a:r>
            <a:r>
              <a:rPr lang="en-US" dirty="0" smtClean="0">
                <a:solidFill>
                  <a:schemeClr val="bg1"/>
                </a:solidFill>
              </a:rPr>
              <a:t>, 2013 – PM</a:t>
            </a:r>
            <a:r>
              <a:rPr lang="en-US" baseline="-25000" dirty="0" smtClean="0">
                <a:solidFill>
                  <a:schemeClr val="bg1"/>
                </a:solidFill>
              </a:rPr>
              <a:t>2.5</a:t>
            </a:r>
            <a:r>
              <a:rPr lang="en-US" dirty="0" smtClean="0">
                <a:solidFill>
                  <a:schemeClr val="bg1"/>
                </a:solidFill>
              </a:rPr>
              <a:t> Deposition (g/ha)</a:t>
            </a:r>
            <a:endParaRPr lang="en-US" dirty="0">
              <a:solidFill>
                <a:schemeClr val="bg1"/>
              </a:solidFill>
            </a:endParaRPr>
          </a:p>
        </p:txBody>
      </p:sp>
      <p:pic>
        <p:nvPicPr>
          <p:cNvPr id="6" name="Picture 5" descr="depdiff4_PM2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533400"/>
            <a:ext cx="8001000" cy="5913783"/>
          </a:xfrm>
          <a:prstGeom prst="rect">
            <a:avLst/>
          </a:prstGeom>
        </p:spPr>
      </p:pic>
    </p:spTree>
    <p:extLst>
      <p:ext uri="{BB962C8B-B14F-4D97-AF65-F5344CB8AC3E}">
        <p14:creationId xmlns:p14="http://schemas.microsoft.com/office/powerpoint/2010/main" val="29923417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27038"/>
            <a:ext cx="8229600" cy="944562"/>
          </a:xfrm>
        </p:spPr>
        <p:txBody>
          <a:bodyPr>
            <a:noAutofit/>
          </a:bodyPr>
          <a:lstStyle/>
          <a:p>
            <a:r>
              <a:rPr lang="en-US" sz="3200" dirty="0">
                <a:cs typeface="Gill Sans"/>
              </a:rPr>
              <a:t>Relevance: </a:t>
            </a:r>
            <a:br>
              <a:rPr lang="en-US" sz="3200" dirty="0">
                <a:cs typeface="Gill Sans"/>
              </a:rPr>
            </a:br>
            <a:r>
              <a:rPr lang="en-US" sz="3200" dirty="0">
                <a:cs typeface="Gill Sans"/>
              </a:rPr>
              <a:t>Surface-Atmosphere Exchange Modeling</a:t>
            </a:r>
            <a:br>
              <a:rPr lang="en-US" sz="3200" dirty="0">
                <a:cs typeface="Gill Sans"/>
              </a:rPr>
            </a:br>
            <a:endParaRPr lang="en-US" sz="3200" dirty="0"/>
          </a:p>
        </p:txBody>
      </p:sp>
      <p:sp>
        <p:nvSpPr>
          <p:cNvPr id="5" name="Content Placeholder 4"/>
          <p:cNvSpPr>
            <a:spLocks noGrp="1"/>
          </p:cNvSpPr>
          <p:nvPr>
            <p:ph idx="1"/>
          </p:nvPr>
        </p:nvSpPr>
        <p:spPr>
          <a:xfrm>
            <a:off x="457200" y="1722437"/>
            <a:ext cx="8229600" cy="4525963"/>
          </a:xfrm>
        </p:spPr>
        <p:txBody>
          <a:bodyPr>
            <a:normAutofit fontScale="70000" lnSpcReduction="20000"/>
          </a:bodyPr>
          <a:lstStyle/>
          <a:p>
            <a:pPr marL="0" indent="0">
              <a:buNone/>
            </a:pPr>
            <a:r>
              <a:rPr lang="en-US" sz="3100" i="1" dirty="0">
                <a:solidFill>
                  <a:prstClr val="white"/>
                </a:solidFill>
              </a:rPr>
              <a:t>NOAA’s Five-Year (2013-2017) Research &amp; Development </a:t>
            </a:r>
            <a:r>
              <a:rPr lang="en-US" sz="3100" i="1" dirty="0" smtClean="0">
                <a:solidFill>
                  <a:prstClr val="white"/>
                </a:solidFill>
              </a:rPr>
              <a:t>Plan</a:t>
            </a:r>
            <a:r>
              <a:rPr lang="en-US" sz="2800" i="1" dirty="0" smtClean="0">
                <a:solidFill>
                  <a:prstClr val="white"/>
                </a:solidFill>
              </a:rPr>
              <a:t/>
            </a:r>
            <a:br>
              <a:rPr lang="en-US" sz="2800" i="1" dirty="0" smtClean="0">
                <a:solidFill>
                  <a:prstClr val="white"/>
                </a:solidFill>
              </a:rPr>
            </a:br>
            <a:endParaRPr lang="en-US" sz="2800" i="1" dirty="0">
              <a:solidFill>
                <a:prstClr val="white"/>
              </a:solidFill>
            </a:endParaRPr>
          </a:p>
          <a:p>
            <a:pPr lvl="1">
              <a:buFont typeface="Wingdings" panose="05000000000000000000" pitchFamily="2" charset="2"/>
              <a:buChar char="ü"/>
            </a:pPr>
            <a:r>
              <a:rPr lang="en-US" dirty="0" smtClean="0"/>
              <a:t>Weather-Ready Nation</a:t>
            </a:r>
            <a:br>
              <a:rPr lang="en-US" dirty="0" smtClean="0"/>
            </a:br>
            <a:r>
              <a:rPr lang="en-US" sz="1400" dirty="0" smtClean="0"/>
              <a:t/>
            </a:r>
            <a:br>
              <a:rPr lang="en-US" sz="1400" dirty="0" smtClean="0"/>
            </a:br>
            <a:r>
              <a:rPr lang="en-US" dirty="0" smtClean="0"/>
              <a:t>	</a:t>
            </a:r>
            <a:r>
              <a:rPr lang="en-US" dirty="0" smtClean="0">
                <a:solidFill>
                  <a:srgbClr val="FFFFFF"/>
                </a:solidFill>
                <a:cs typeface="Gill Sans"/>
              </a:rPr>
              <a:t>Healthy </a:t>
            </a:r>
            <a:r>
              <a:rPr lang="en-US" dirty="0">
                <a:solidFill>
                  <a:srgbClr val="FFFFFF"/>
                </a:solidFill>
                <a:cs typeface="Gill Sans"/>
              </a:rPr>
              <a:t>people and communities due to </a:t>
            </a:r>
            <a:r>
              <a:rPr lang="en-US" dirty="0" smtClean="0">
                <a:solidFill>
                  <a:srgbClr val="FFFFFF"/>
                </a:solidFill>
                <a:cs typeface="Gill Sans"/>
              </a:rPr>
              <a:t>improved air and water 	quality services</a:t>
            </a:r>
            <a:br>
              <a:rPr lang="en-US" dirty="0" smtClean="0">
                <a:solidFill>
                  <a:srgbClr val="FFFFFF"/>
                </a:solidFill>
                <a:cs typeface="Gill Sans"/>
              </a:rPr>
            </a:br>
            <a:endParaRPr lang="en-US" sz="1400" dirty="0" smtClean="0">
              <a:solidFill>
                <a:srgbClr val="FFFFFF"/>
              </a:solidFill>
              <a:cs typeface="Gill Sans"/>
            </a:endParaRPr>
          </a:p>
          <a:p>
            <a:pPr lvl="1">
              <a:buFont typeface="Wingdings" panose="05000000000000000000" pitchFamily="2" charset="2"/>
              <a:buChar char="ü"/>
            </a:pPr>
            <a:r>
              <a:rPr lang="en-US" dirty="0" smtClean="0">
                <a:solidFill>
                  <a:srgbClr val="FFFFFF"/>
                </a:solidFill>
                <a:cs typeface="Gill Sans"/>
              </a:rPr>
              <a:t>Science and Technology</a:t>
            </a:r>
            <a:br>
              <a:rPr lang="en-US" dirty="0" smtClean="0">
                <a:solidFill>
                  <a:srgbClr val="FFFFFF"/>
                </a:solidFill>
                <a:cs typeface="Gill Sans"/>
              </a:rPr>
            </a:br>
            <a:r>
              <a:rPr lang="en-US" sz="1400" dirty="0" smtClean="0">
                <a:solidFill>
                  <a:srgbClr val="FFFFFF"/>
                </a:solidFill>
                <a:cs typeface="Gill Sans"/>
              </a:rPr>
              <a:t/>
            </a:r>
            <a:br>
              <a:rPr lang="en-US" sz="1400" dirty="0" smtClean="0">
                <a:solidFill>
                  <a:srgbClr val="FFFFFF"/>
                </a:solidFill>
                <a:cs typeface="Gill Sans"/>
              </a:rPr>
            </a:br>
            <a:r>
              <a:rPr lang="en-US" dirty="0" smtClean="0">
                <a:solidFill>
                  <a:srgbClr val="FFFFFF"/>
                </a:solidFill>
                <a:cs typeface="Gill Sans"/>
              </a:rPr>
              <a:t>	A </a:t>
            </a:r>
            <a:r>
              <a:rPr lang="en-US" dirty="0">
                <a:solidFill>
                  <a:srgbClr val="FFFFFF"/>
                </a:solidFill>
                <a:cs typeface="Gill Sans"/>
              </a:rPr>
              <a:t>holistic understanding of the Earth system through </a:t>
            </a:r>
            <a:r>
              <a:rPr lang="en-US" dirty="0" smtClean="0">
                <a:solidFill>
                  <a:srgbClr val="FFFFFF"/>
                </a:solidFill>
                <a:cs typeface="Gill Sans"/>
              </a:rPr>
              <a:t>	research</a:t>
            </a:r>
            <a:br>
              <a:rPr lang="en-US" dirty="0" smtClean="0">
                <a:solidFill>
                  <a:srgbClr val="FFFFFF"/>
                </a:solidFill>
                <a:cs typeface="Gill Sans"/>
              </a:rPr>
            </a:br>
            <a:r>
              <a:rPr lang="en-US" sz="1100" dirty="0" smtClean="0">
                <a:solidFill>
                  <a:srgbClr val="FFFFFF"/>
                </a:solidFill>
                <a:cs typeface="Gill Sans"/>
              </a:rPr>
              <a:t> </a:t>
            </a:r>
            <a:r>
              <a:rPr lang="en-US" sz="1400" dirty="0" smtClean="0">
                <a:solidFill>
                  <a:srgbClr val="FFFFFF"/>
                </a:solidFill>
                <a:cs typeface="Gill Sans"/>
              </a:rPr>
              <a:t/>
            </a:r>
            <a:br>
              <a:rPr lang="en-US" sz="1400" dirty="0" smtClean="0">
                <a:solidFill>
                  <a:srgbClr val="FFFFFF"/>
                </a:solidFill>
                <a:cs typeface="Gill Sans"/>
              </a:rPr>
            </a:br>
            <a:r>
              <a:rPr lang="en-US" dirty="0" smtClean="0">
                <a:solidFill>
                  <a:srgbClr val="FFFFFF"/>
                </a:solidFill>
                <a:cs typeface="Gill Sans"/>
              </a:rPr>
              <a:t>	Accurate </a:t>
            </a:r>
            <a:r>
              <a:rPr lang="en-US" dirty="0">
                <a:solidFill>
                  <a:srgbClr val="FFFFFF"/>
                </a:solidFill>
                <a:cs typeface="Gill Sans"/>
              </a:rPr>
              <a:t>and reliable data from sustained and </a:t>
            </a:r>
            <a:r>
              <a:rPr lang="en-US" dirty="0" smtClean="0">
                <a:solidFill>
                  <a:srgbClr val="FFFFFF"/>
                </a:solidFill>
                <a:cs typeface="Gill Sans"/>
              </a:rPr>
              <a:t>integrated </a:t>
            </a:r>
            <a:r>
              <a:rPr lang="en-US" dirty="0">
                <a:solidFill>
                  <a:srgbClr val="FFFFFF"/>
                </a:solidFill>
                <a:cs typeface="Gill Sans"/>
              </a:rPr>
              <a:t>Earth </a:t>
            </a:r>
            <a:r>
              <a:rPr lang="en-US" dirty="0" smtClean="0">
                <a:solidFill>
                  <a:srgbClr val="FFFFFF"/>
                </a:solidFill>
                <a:cs typeface="Gill Sans"/>
              </a:rPr>
              <a:t>	observing systems</a:t>
            </a:r>
            <a:br>
              <a:rPr lang="en-US" dirty="0" smtClean="0">
                <a:solidFill>
                  <a:srgbClr val="FFFFFF"/>
                </a:solidFill>
                <a:cs typeface="Gill Sans"/>
              </a:rPr>
            </a:br>
            <a:r>
              <a:rPr lang="en-US" sz="1400" dirty="0" smtClean="0">
                <a:solidFill>
                  <a:srgbClr val="FFFFFF"/>
                </a:solidFill>
                <a:cs typeface="Gill Sans"/>
              </a:rPr>
              <a:t/>
            </a:r>
            <a:br>
              <a:rPr lang="en-US" sz="1400" dirty="0" smtClean="0">
                <a:solidFill>
                  <a:srgbClr val="FFFFFF"/>
                </a:solidFill>
                <a:cs typeface="Gill Sans"/>
              </a:rPr>
            </a:br>
            <a:r>
              <a:rPr lang="en-US" dirty="0" smtClean="0">
                <a:solidFill>
                  <a:srgbClr val="FFFFFF"/>
                </a:solidFill>
                <a:cs typeface="Gill Sans"/>
              </a:rPr>
              <a:t>	An </a:t>
            </a:r>
            <a:r>
              <a:rPr lang="en-US" dirty="0">
                <a:solidFill>
                  <a:srgbClr val="FFFFFF"/>
                </a:solidFill>
                <a:cs typeface="Gill Sans"/>
              </a:rPr>
              <a:t>integrated environmental modeling </a:t>
            </a:r>
            <a:r>
              <a:rPr lang="en-US" dirty="0" smtClean="0">
                <a:solidFill>
                  <a:srgbClr val="FFFFFF"/>
                </a:solidFill>
                <a:cs typeface="Gill Sans"/>
              </a:rPr>
              <a:t>system</a:t>
            </a:r>
            <a:br>
              <a:rPr lang="en-US" dirty="0" smtClean="0">
                <a:solidFill>
                  <a:srgbClr val="FFFFFF"/>
                </a:solidFill>
                <a:cs typeface="Gill Sans"/>
              </a:rPr>
            </a:br>
            <a:endParaRPr lang="en-US" sz="1300" dirty="0">
              <a:solidFill>
                <a:srgbClr val="FFFFFF"/>
              </a:solidFill>
              <a:cs typeface="Gill Sans"/>
            </a:endParaRPr>
          </a:p>
          <a:p>
            <a:pPr lvl="1">
              <a:buFont typeface="Wingdings" panose="05000000000000000000" pitchFamily="2" charset="2"/>
              <a:buChar char="ü"/>
            </a:pPr>
            <a:r>
              <a:rPr lang="en-US" dirty="0" smtClean="0">
                <a:solidFill>
                  <a:srgbClr val="FFFFFF"/>
                </a:solidFill>
                <a:cs typeface="Gill Sans"/>
              </a:rPr>
              <a:t>Climate Adaptation and Mitigation</a:t>
            </a:r>
            <a:br>
              <a:rPr lang="en-US" dirty="0" smtClean="0">
                <a:solidFill>
                  <a:srgbClr val="FFFFFF"/>
                </a:solidFill>
                <a:cs typeface="Gill Sans"/>
              </a:rPr>
            </a:br>
            <a:r>
              <a:rPr lang="en-US" sz="1400" dirty="0" smtClean="0">
                <a:solidFill>
                  <a:srgbClr val="FFFFFF"/>
                </a:solidFill>
                <a:cs typeface="Gill Sans"/>
              </a:rPr>
              <a:t/>
            </a:r>
            <a:br>
              <a:rPr lang="en-US" sz="1400" dirty="0" smtClean="0">
                <a:solidFill>
                  <a:srgbClr val="FFFFFF"/>
                </a:solidFill>
                <a:cs typeface="Gill Sans"/>
              </a:rPr>
            </a:br>
            <a:r>
              <a:rPr lang="en-US" dirty="0" smtClean="0">
                <a:solidFill>
                  <a:srgbClr val="FFFFFF"/>
                </a:solidFill>
                <a:cs typeface="Gill Sans"/>
              </a:rPr>
              <a:t>	Improved </a:t>
            </a:r>
            <a:r>
              <a:rPr lang="en-US" dirty="0">
                <a:solidFill>
                  <a:srgbClr val="FFFFFF"/>
                </a:solidFill>
                <a:cs typeface="Gill Sans"/>
              </a:rPr>
              <a:t>scientific understanding of the changing </a:t>
            </a:r>
            <a:r>
              <a:rPr lang="en-US" dirty="0" smtClean="0">
                <a:solidFill>
                  <a:srgbClr val="FFFFFF"/>
                </a:solidFill>
                <a:cs typeface="Gill Sans"/>
              </a:rPr>
              <a:t>climate </a:t>
            </a:r>
            <a:r>
              <a:rPr lang="en-US" dirty="0">
                <a:solidFill>
                  <a:srgbClr val="FFFFFF"/>
                </a:solidFill>
                <a:cs typeface="Gill Sans"/>
              </a:rPr>
              <a:t>system </a:t>
            </a:r>
            <a:r>
              <a:rPr lang="en-US" dirty="0" smtClean="0">
                <a:solidFill>
                  <a:srgbClr val="FFFFFF"/>
                </a:solidFill>
                <a:cs typeface="Gill Sans"/>
              </a:rPr>
              <a:t>	and </a:t>
            </a:r>
            <a:r>
              <a:rPr lang="en-US" dirty="0">
                <a:solidFill>
                  <a:srgbClr val="FFFFFF"/>
                </a:solidFill>
                <a:cs typeface="Gill Sans"/>
              </a:rPr>
              <a:t>its impacts</a:t>
            </a:r>
          </a:p>
          <a:p>
            <a:pPr lvl="1">
              <a:buFont typeface="Wingdings" panose="05000000000000000000" pitchFamily="2" charset="2"/>
              <a:buChar char="ü"/>
            </a:pPr>
            <a:endParaRPr lang="en-US" dirty="0">
              <a:solidFill>
                <a:srgbClr val="FFFFFF"/>
              </a:solidFill>
              <a:cs typeface="Gill Sans"/>
            </a:endParaRPr>
          </a:p>
          <a:p>
            <a:pPr lvl="1">
              <a:buFont typeface="Wingdings" panose="05000000000000000000" pitchFamily="2" charset="2"/>
              <a:buChar char="ü"/>
            </a:pPr>
            <a:endParaRPr lang="en-US" dirty="0">
              <a:solidFill>
                <a:srgbClr val="FFFFFF"/>
              </a:solidFill>
              <a:cs typeface="Gill Sans"/>
            </a:endParaRPr>
          </a:p>
        </p:txBody>
      </p:sp>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3</a:t>
            </a:fld>
            <a:endParaRPr lang="en-US" dirty="0"/>
          </a:p>
        </p:txBody>
      </p:sp>
    </p:spTree>
    <p:extLst>
      <p:ext uri="{BB962C8B-B14F-4D97-AF65-F5344CB8AC3E}">
        <p14:creationId xmlns:p14="http://schemas.microsoft.com/office/powerpoint/2010/main" val="17043549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30</a:t>
            </a:fld>
            <a:endParaRPr lang="en-US" dirty="0"/>
          </a:p>
        </p:txBody>
      </p:sp>
      <p:sp>
        <p:nvSpPr>
          <p:cNvPr id="5" name="TextBox 4"/>
          <p:cNvSpPr txBox="1"/>
          <p:nvPr/>
        </p:nvSpPr>
        <p:spPr>
          <a:xfrm>
            <a:off x="457200" y="152400"/>
            <a:ext cx="8113786" cy="369332"/>
          </a:xfrm>
          <a:prstGeom prst="rect">
            <a:avLst/>
          </a:prstGeom>
          <a:noFill/>
        </p:spPr>
        <p:txBody>
          <a:bodyPr wrap="square" rtlCol="0">
            <a:spAutoFit/>
          </a:bodyPr>
          <a:lstStyle/>
          <a:p>
            <a:pPr algn="ctr"/>
            <a:r>
              <a:rPr lang="en-US" dirty="0" err="1" smtClean="0">
                <a:solidFill>
                  <a:srgbClr val="FFFFFF"/>
                </a:solidFill>
              </a:rPr>
              <a:t>CAMx</a:t>
            </a:r>
            <a:r>
              <a:rPr lang="en-US" dirty="0" smtClean="0">
                <a:solidFill>
                  <a:srgbClr val="FFFFFF"/>
                </a:solidFill>
              </a:rPr>
              <a:t> – June 14</a:t>
            </a:r>
            <a:r>
              <a:rPr lang="en-US" baseline="30000" dirty="0" smtClean="0">
                <a:solidFill>
                  <a:srgbClr val="FFFFFF"/>
                </a:solidFill>
              </a:rPr>
              <a:t>th</a:t>
            </a:r>
            <a:r>
              <a:rPr lang="en-US" dirty="0" smtClean="0">
                <a:solidFill>
                  <a:srgbClr val="FFFFFF"/>
                </a:solidFill>
              </a:rPr>
              <a:t> – June 28</a:t>
            </a:r>
            <a:r>
              <a:rPr lang="en-US" baseline="30000" dirty="0" smtClean="0">
                <a:solidFill>
                  <a:srgbClr val="FFFFFF"/>
                </a:solidFill>
              </a:rPr>
              <a:t>th</a:t>
            </a:r>
            <a:r>
              <a:rPr lang="en-US" dirty="0" smtClean="0">
                <a:solidFill>
                  <a:srgbClr val="FFFFFF"/>
                </a:solidFill>
              </a:rPr>
              <a:t>, 2013 – PM</a:t>
            </a:r>
            <a:r>
              <a:rPr lang="en-US" baseline="-25000" dirty="0" smtClean="0">
                <a:solidFill>
                  <a:srgbClr val="FFFFFF"/>
                </a:solidFill>
              </a:rPr>
              <a:t>2.5</a:t>
            </a:r>
            <a:r>
              <a:rPr lang="en-US" dirty="0" smtClean="0">
                <a:solidFill>
                  <a:srgbClr val="FFFFFF"/>
                </a:solidFill>
              </a:rPr>
              <a:t> (μg/m</a:t>
            </a:r>
            <a:r>
              <a:rPr lang="en-US" baseline="30000" dirty="0" smtClean="0">
                <a:solidFill>
                  <a:srgbClr val="FFFFFF"/>
                </a:solidFill>
              </a:rPr>
              <a:t>3</a:t>
            </a:r>
            <a:r>
              <a:rPr lang="en-US" dirty="0" smtClean="0">
                <a:solidFill>
                  <a:srgbClr val="FFFFFF"/>
                </a:solidFill>
              </a:rPr>
              <a:t>) and % Difference</a:t>
            </a:r>
            <a:endParaRPr lang="en-US" dirty="0">
              <a:solidFill>
                <a:srgbClr val="FFFFFF"/>
              </a:solidFill>
            </a:endParaRPr>
          </a:p>
        </p:txBody>
      </p:sp>
      <p:pic>
        <p:nvPicPr>
          <p:cNvPr id="6" name="Picture 5" descr="concpct4_PM2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533400"/>
            <a:ext cx="8077200" cy="5970104"/>
          </a:xfrm>
          <a:prstGeom prst="rect">
            <a:avLst/>
          </a:prstGeom>
        </p:spPr>
      </p:pic>
    </p:spTree>
    <p:extLst>
      <p:ext uri="{BB962C8B-B14F-4D97-AF65-F5344CB8AC3E}">
        <p14:creationId xmlns:p14="http://schemas.microsoft.com/office/powerpoint/2010/main" val="20673320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944562"/>
          </a:xfrm>
        </p:spPr>
        <p:txBody>
          <a:bodyPr>
            <a:normAutofit/>
          </a:bodyPr>
          <a:lstStyle/>
          <a:p>
            <a:r>
              <a:rPr lang="en-US" sz="3600" dirty="0" smtClean="0"/>
              <a:t>Quality and Performance</a:t>
            </a:r>
            <a:endParaRPr lang="en-US" sz="3600" dirty="0"/>
          </a:p>
        </p:txBody>
      </p:sp>
      <p:sp>
        <p:nvSpPr>
          <p:cNvPr id="6" name="Content Placeholder 5"/>
          <p:cNvSpPr>
            <a:spLocks noGrp="1"/>
          </p:cNvSpPr>
          <p:nvPr>
            <p:ph idx="1"/>
          </p:nvPr>
        </p:nvSpPr>
        <p:spPr>
          <a:xfrm>
            <a:off x="457200" y="1219200"/>
            <a:ext cx="8153400" cy="4953000"/>
          </a:xfrm>
        </p:spPr>
        <p:txBody>
          <a:bodyPr>
            <a:noAutofit/>
          </a:bodyPr>
          <a:lstStyle/>
          <a:p>
            <a:pPr>
              <a:spcBef>
                <a:spcPts val="0"/>
              </a:spcBef>
              <a:spcAft>
                <a:spcPts val="1200"/>
              </a:spcAft>
            </a:pPr>
            <a:r>
              <a:rPr lang="en-US" sz="1400" dirty="0"/>
              <a:t>Saylor, R., and Hicks, B. (</a:t>
            </a:r>
            <a:r>
              <a:rPr lang="en-US" sz="1400" dirty="0" smtClean="0"/>
              <a:t>2016) </a:t>
            </a:r>
            <a:r>
              <a:rPr lang="en-US" sz="1400" dirty="0"/>
              <a:t>Time for a new approach to modeling surface-atmosphere exchanges in air quality models?, Atmos. Environ., </a:t>
            </a:r>
            <a:r>
              <a:rPr lang="en-US" sz="1400" dirty="0" smtClean="0"/>
              <a:t>129, 229-233.</a:t>
            </a:r>
            <a:endParaRPr lang="en-US" sz="1400" dirty="0"/>
          </a:p>
          <a:p>
            <a:pPr>
              <a:spcBef>
                <a:spcPts val="0"/>
              </a:spcBef>
              <a:spcAft>
                <a:spcPts val="1200"/>
              </a:spcAft>
            </a:pPr>
            <a:r>
              <a:rPr lang="en-US" sz="1400" dirty="0" smtClean="0"/>
              <a:t>Saylor</a:t>
            </a:r>
            <a:r>
              <a:rPr lang="en-US" sz="1400" dirty="0"/>
              <a:t>, R., Myles, L., </a:t>
            </a:r>
            <a:r>
              <a:rPr lang="en-US" sz="1400" dirty="0" err="1"/>
              <a:t>Sibble</a:t>
            </a:r>
            <a:r>
              <a:rPr lang="en-US" sz="1400" dirty="0"/>
              <a:t>, D., Caldwell, J.,  Xing, J. (2015) Recent trends in gas-phase ammonia and PM</a:t>
            </a:r>
            <a:r>
              <a:rPr lang="en-US" sz="1400" baseline="-25000" dirty="0"/>
              <a:t>2.5</a:t>
            </a:r>
            <a:r>
              <a:rPr lang="en-US" sz="1400" dirty="0"/>
              <a:t> ammonium in the Southeast United States, J. Air &amp; Waste Manage. Assoc., 65, 347-357.</a:t>
            </a:r>
          </a:p>
          <a:p>
            <a:pPr>
              <a:spcBef>
                <a:spcPts val="0"/>
              </a:spcBef>
              <a:spcAft>
                <a:spcPts val="1200"/>
              </a:spcAft>
            </a:pPr>
            <a:r>
              <a:rPr lang="en-US" sz="1400" dirty="0" smtClean="0"/>
              <a:t>Tong</a:t>
            </a:r>
            <a:r>
              <a:rPr lang="en-US" sz="1400" dirty="0"/>
              <a:t>, D. Q., Lei, H., Pan, Li., Chai, T., Kim, H., Lee, P., Saylor, R., Wang, M., </a:t>
            </a:r>
            <a:r>
              <a:rPr lang="en-US" sz="1400" dirty="0" err="1"/>
              <a:t>Kondragunta</a:t>
            </a:r>
            <a:r>
              <a:rPr lang="en-US" sz="1400" dirty="0"/>
              <a:t>, S. (2014) Assimilation of satellite oceanic and atmospheric products to improve emission forecasting, Air Pollution Modeling and its Application XXIII, D. </a:t>
            </a:r>
            <a:r>
              <a:rPr lang="en-US" sz="1400" dirty="0" err="1"/>
              <a:t>Steyn</a:t>
            </a:r>
            <a:r>
              <a:rPr lang="en-US" sz="1400" dirty="0"/>
              <a:t> and R. </a:t>
            </a:r>
            <a:r>
              <a:rPr lang="en-US" sz="1400" dirty="0" err="1"/>
              <a:t>Mathur</a:t>
            </a:r>
            <a:r>
              <a:rPr lang="en-US" sz="1400" dirty="0"/>
              <a:t>, Eds. Springer International Publishing, Switzerland.</a:t>
            </a:r>
          </a:p>
          <a:p>
            <a:pPr>
              <a:spcBef>
                <a:spcPts val="0"/>
              </a:spcBef>
              <a:spcAft>
                <a:spcPts val="1200"/>
              </a:spcAft>
            </a:pPr>
            <a:r>
              <a:rPr lang="en-US" sz="1400" dirty="0" smtClean="0"/>
              <a:t>Saylor</a:t>
            </a:r>
            <a:r>
              <a:rPr lang="en-US" sz="1400" dirty="0"/>
              <a:t>, R. D., Wolfe, G. M., Meyers, T. P., Hicks, B. B. (2014) On a corrected formulation of the multilayer model (MLM) for inferring dry deposition to vegetated surfaces, Atmos. Environ. 92, 141-145.</a:t>
            </a:r>
          </a:p>
          <a:p>
            <a:pPr>
              <a:spcBef>
                <a:spcPts val="0"/>
              </a:spcBef>
              <a:spcAft>
                <a:spcPts val="1200"/>
              </a:spcAft>
            </a:pPr>
            <a:r>
              <a:rPr lang="en-US" sz="1400" dirty="0" smtClean="0"/>
              <a:t>Saylor</a:t>
            </a:r>
            <a:r>
              <a:rPr lang="en-US" sz="1400" dirty="0"/>
              <a:t>, R. D (2013) The Atmospheric Chemistry and Canopy Exchange Simulation System (ACCESS): Model description and application to a temperate deciduous forest canopy, Atmos. Chem. Phys., 13, 693-715.  </a:t>
            </a:r>
          </a:p>
          <a:p>
            <a:pPr>
              <a:spcBef>
                <a:spcPts val="0"/>
              </a:spcBef>
              <a:spcAft>
                <a:spcPts val="1200"/>
              </a:spcAft>
            </a:pPr>
            <a:r>
              <a:rPr lang="en-US" sz="1400" dirty="0" smtClean="0"/>
              <a:t>Stein</a:t>
            </a:r>
            <a:r>
              <a:rPr lang="en-US" sz="1400" dirty="0"/>
              <a:t>, A. F., R. D. Saylor (2012) Sensitivities of sulfate aerosol formation and oxidation pathways on the chemical mechanism employed in simulations, Atmos. Chem. Phys., 12, 8567-8574.</a:t>
            </a:r>
          </a:p>
          <a:p>
            <a:pPr>
              <a:spcBef>
                <a:spcPts val="0"/>
              </a:spcBef>
              <a:spcAft>
                <a:spcPts val="1200"/>
              </a:spcAft>
            </a:pPr>
            <a:r>
              <a:rPr lang="en-US" sz="1400" dirty="0" smtClean="0"/>
              <a:t>Tong</a:t>
            </a:r>
            <a:r>
              <a:rPr lang="en-US" sz="1400" dirty="0"/>
              <a:t>, D. Q., P. Lee, R. D. Saylor (2012) New Directions: The need to develop process-based emissions models, Atmos. Environ., 47, 560-561.</a:t>
            </a:r>
          </a:p>
          <a:p>
            <a:pPr>
              <a:spcBef>
                <a:spcPts val="0"/>
              </a:spcBef>
              <a:spcAft>
                <a:spcPts val="1200"/>
              </a:spcAft>
            </a:pPr>
            <a:r>
              <a:rPr lang="en-US" sz="1400" dirty="0" smtClean="0"/>
              <a:t>Saylor</a:t>
            </a:r>
            <a:r>
              <a:rPr lang="en-US" sz="1400" dirty="0"/>
              <a:t>, R. D., A. F. Stein (2012) Identifying the causes of differences in ozone production from the CB05 and CBMIV mechanisms, </a:t>
            </a:r>
            <a:r>
              <a:rPr lang="en-US" sz="1400" dirty="0" err="1"/>
              <a:t>Geoscientific</a:t>
            </a:r>
            <a:r>
              <a:rPr lang="en-US" sz="1400" dirty="0"/>
              <a:t> Model Development, 5, 257-268.</a:t>
            </a:r>
          </a:p>
          <a:p>
            <a:pPr marL="0" indent="0">
              <a:buNone/>
            </a:pPr>
            <a:endParaRPr lang="en-US" dirty="0"/>
          </a:p>
        </p:txBody>
      </p:sp>
      <p:sp>
        <p:nvSpPr>
          <p:cNvPr id="2" name="Footer Placeholder 1"/>
          <p:cNvSpPr>
            <a:spLocks noGrp="1"/>
          </p:cNvSpPr>
          <p:nvPr>
            <p:ph type="ftr" sz="quarter" idx="10"/>
          </p:nvPr>
        </p:nvSpPr>
        <p:spPr/>
        <p:txBody>
          <a:bodyPr/>
          <a:lstStyle/>
          <a:p>
            <a:r>
              <a:rPr lang="en-US" dirty="0"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31</a:t>
            </a:fld>
            <a:endParaRPr lang="en-US" dirty="0"/>
          </a:p>
        </p:txBody>
      </p:sp>
    </p:spTree>
    <p:extLst>
      <p:ext uri="{BB962C8B-B14F-4D97-AF65-F5344CB8AC3E}">
        <p14:creationId xmlns:p14="http://schemas.microsoft.com/office/powerpoint/2010/main" val="18110896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normAutofit/>
          </a:bodyPr>
          <a:lstStyle/>
          <a:p>
            <a:r>
              <a:rPr lang="en-US" dirty="0" smtClean="0"/>
              <a:t>Future Directions</a:t>
            </a:r>
            <a:endParaRPr lang="en-US" dirty="0"/>
          </a:p>
        </p:txBody>
      </p:sp>
      <p:sp>
        <p:nvSpPr>
          <p:cNvPr id="6" name="Content Placeholder 5"/>
          <p:cNvSpPr>
            <a:spLocks noGrp="1"/>
          </p:cNvSpPr>
          <p:nvPr>
            <p:ph idx="1"/>
          </p:nvPr>
        </p:nvSpPr>
        <p:spPr>
          <a:xfrm>
            <a:off x="1143000" y="1371600"/>
            <a:ext cx="7086600" cy="4525963"/>
          </a:xfrm>
        </p:spPr>
        <p:txBody>
          <a:bodyPr>
            <a:normAutofit/>
          </a:bodyPr>
          <a:lstStyle/>
          <a:p>
            <a:pPr marL="57150" indent="0">
              <a:buNone/>
            </a:pPr>
            <a:r>
              <a:rPr lang="en-US" sz="2800" dirty="0" smtClean="0"/>
              <a:t>Continued development of ACCESS</a:t>
            </a:r>
          </a:p>
          <a:p>
            <a:pPr marL="400050">
              <a:buFont typeface="Wingdings" charset="2"/>
              <a:buChar char="ü"/>
            </a:pPr>
            <a:r>
              <a:rPr lang="en-US" sz="2000" dirty="0" smtClean="0"/>
              <a:t>Updated biogenic hydrocarbon </a:t>
            </a:r>
            <a:r>
              <a:rPr lang="en-US" sz="2000" dirty="0"/>
              <a:t>emissions and chemistry</a:t>
            </a:r>
          </a:p>
          <a:p>
            <a:pPr marL="400050">
              <a:buFont typeface="Wingdings" charset="2"/>
              <a:buChar char="ü"/>
            </a:pPr>
            <a:r>
              <a:rPr lang="en-US" sz="2000" dirty="0" smtClean="0"/>
              <a:t>Updated </a:t>
            </a:r>
            <a:r>
              <a:rPr lang="en-US" sz="2000" dirty="0"/>
              <a:t>canopy </a:t>
            </a:r>
            <a:r>
              <a:rPr lang="en-US" sz="2000" dirty="0" smtClean="0"/>
              <a:t>physics</a:t>
            </a:r>
          </a:p>
          <a:p>
            <a:pPr marL="400050">
              <a:buFont typeface="Wingdings" charset="2"/>
              <a:buChar char="ü"/>
            </a:pPr>
            <a:r>
              <a:rPr lang="en-US" sz="2000" dirty="0" smtClean="0"/>
              <a:t>Addition </a:t>
            </a:r>
            <a:r>
              <a:rPr lang="en-US" sz="2000" dirty="0"/>
              <a:t>of aerosol phase</a:t>
            </a:r>
            <a:endParaRPr lang="en-US" sz="2000" dirty="0" smtClean="0"/>
          </a:p>
          <a:p>
            <a:pPr marL="0" indent="0">
              <a:buNone/>
            </a:pPr>
            <a:endParaRPr lang="en-US" sz="2800" dirty="0" smtClean="0"/>
          </a:p>
          <a:p>
            <a:pPr marL="0" indent="0">
              <a:buNone/>
            </a:pPr>
            <a:r>
              <a:rPr lang="en-US" sz="2800" dirty="0" smtClean="0">
                <a:solidFill>
                  <a:schemeClr val="tx1">
                    <a:lumMod val="65000"/>
                    <a:lumOff val="35000"/>
                  </a:schemeClr>
                </a:solidFill>
              </a:rPr>
              <a:t>Translation of ACCESS results to air quality models (NAQFC)</a:t>
            </a:r>
          </a:p>
          <a:p>
            <a:pPr marL="0" indent="0">
              <a:buNone/>
            </a:pPr>
            <a:endParaRPr lang="en-US" sz="2800" dirty="0">
              <a:solidFill>
                <a:schemeClr val="tx1">
                  <a:lumMod val="65000"/>
                  <a:lumOff val="35000"/>
                </a:schemeClr>
              </a:solidFill>
            </a:endParaRPr>
          </a:p>
          <a:p>
            <a:pPr marL="0" indent="0">
              <a:buNone/>
            </a:pPr>
            <a:r>
              <a:rPr lang="en-US" sz="2800" dirty="0" smtClean="0">
                <a:solidFill>
                  <a:schemeClr val="tx1">
                    <a:lumMod val="65000"/>
                    <a:lumOff val="35000"/>
                  </a:schemeClr>
                </a:solidFill>
              </a:rPr>
              <a:t>Evolution of ACCESS into a surface-atmosphere exchange module (Saylor and Hicks, 2016)</a:t>
            </a:r>
          </a:p>
          <a:p>
            <a:pPr marL="57150" indent="0">
              <a:buNone/>
            </a:pPr>
            <a:endParaRPr lang="en-US" dirty="0" smtClean="0"/>
          </a:p>
        </p:txBody>
      </p:sp>
      <p:sp>
        <p:nvSpPr>
          <p:cNvPr id="2" name="Footer Placeholder 1"/>
          <p:cNvSpPr>
            <a:spLocks noGrp="1"/>
          </p:cNvSpPr>
          <p:nvPr>
            <p:ph type="ftr" sz="quarter" idx="10"/>
          </p:nvPr>
        </p:nvSpPr>
        <p:spPr/>
        <p:txBody>
          <a:bodyPr/>
          <a:lstStyle/>
          <a:p>
            <a:r>
              <a:rPr lang="en-US" dirty="0"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32</a:t>
            </a:fld>
            <a:endParaRPr lang="en-US" dirty="0"/>
          </a:p>
        </p:txBody>
      </p:sp>
    </p:spTree>
    <p:extLst>
      <p:ext uri="{BB962C8B-B14F-4D97-AF65-F5344CB8AC3E}">
        <p14:creationId xmlns:p14="http://schemas.microsoft.com/office/powerpoint/2010/main" val="18069673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normAutofit/>
          </a:bodyPr>
          <a:lstStyle/>
          <a:p>
            <a:r>
              <a:rPr lang="en-US" dirty="0" smtClean="0"/>
              <a:t>Future Directions</a:t>
            </a:r>
            <a:endParaRPr lang="en-US" dirty="0"/>
          </a:p>
        </p:txBody>
      </p:sp>
      <p:sp>
        <p:nvSpPr>
          <p:cNvPr id="6" name="Content Placeholder 5"/>
          <p:cNvSpPr>
            <a:spLocks noGrp="1"/>
          </p:cNvSpPr>
          <p:nvPr>
            <p:ph idx="1"/>
          </p:nvPr>
        </p:nvSpPr>
        <p:spPr>
          <a:xfrm>
            <a:off x="1143000" y="1371600"/>
            <a:ext cx="7086600" cy="4525963"/>
          </a:xfrm>
        </p:spPr>
        <p:txBody>
          <a:bodyPr>
            <a:normAutofit/>
          </a:bodyPr>
          <a:lstStyle/>
          <a:p>
            <a:pPr marL="57150" indent="0">
              <a:buNone/>
            </a:pPr>
            <a:r>
              <a:rPr lang="en-US" sz="2800" dirty="0" smtClean="0">
                <a:solidFill>
                  <a:srgbClr val="595959"/>
                </a:solidFill>
              </a:rPr>
              <a:t>Continued development of ACCESS</a:t>
            </a:r>
          </a:p>
          <a:p>
            <a:pPr marL="400050">
              <a:buFont typeface="Wingdings" charset="2"/>
              <a:buChar char="ü"/>
            </a:pPr>
            <a:r>
              <a:rPr lang="en-US" sz="2000" dirty="0" smtClean="0">
                <a:solidFill>
                  <a:srgbClr val="595959"/>
                </a:solidFill>
              </a:rPr>
              <a:t>Updated </a:t>
            </a:r>
            <a:r>
              <a:rPr lang="en-US" sz="2000" dirty="0">
                <a:solidFill>
                  <a:srgbClr val="595959"/>
                </a:solidFill>
              </a:rPr>
              <a:t>BVOC emissions and chemistry</a:t>
            </a:r>
          </a:p>
          <a:p>
            <a:pPr marL="400050">
              <a:buFont typeface="Wingdings" charset="2"/>
              <a:buChar char="ü"/>
            </a:pPr>
            <a:r>
              <a:rPr lang="en-US" sz="2000" dirty="0" smtClean="0">
                <a:solidFill>
                  <a:srgbClr val="595959"/>
                </a:solidFill>
              </a:rPr>
              <a:t>Updated </a:t>
            </a:r>
            <a:r>
              <a:rPr lang="en-US" sz="2000" dirty="0">
                <a:solidFill>
                  <a:srgbClr val="595959"/>
                </a:solidFill>
              </a:rPr>
              <a:t>canopy </a:t>
            </a:r>
            <a:r>
              <a:rPr lang="en-US" sz="2000" dirty="0" smtClean="0">
                <a:solidFill>
                  <a:srgbClr val="595959"/>
                </a:solidFill>
              </a:rPr>
              <a:t>physics</a:t>
            </a:r>
          </a:p>
          <a:p>
            <a:pPr marL="400050">
              <a:buFont typeface="Wingdings" charset="2"/>
              <a:buChar char="ü"/>
            </a:pPr>
            <a:r>
              <a:rPr lang="en-US" sz="2000" dirty="0" smtClean="0">
                <a:solidFill>
                  <a:srgbClr val="595959"/>
                </a:solidFill>
              </a:rPr>
              <a:t>Addition </a:t>
            </a:r>
            <a:r>
              <a:rPr lang="en-US" sz="2000" dirty="0">
                <a:solidFill>
                  <a:srgbClr val="595959"/>
                </a:solidFill>
              </a:rPr>
              <a:t>of aerosol phase</a:t>
            </a:r>
            <a:endParaRPr lang="en-US" sz="2000" dirty="0" smtClean="0">
              <a:solidFill>
                <a:srgbClr val="595959"/>
              </a:solidFill>
            </a:endParaRPr>
          </a:p>
          <a:p>
            <a:pPr marL="0" indent="0">
              <a:buNone/>
            </a:pPr>
            <a:endParaRPr lang="en-US" sz="2800" dirty="0" smtClean="0"/>
          </a:p>
          <a:p>
            <a:pPr marL="0" indent="0">
              <a:buNone/>
            </a:pPr>
            <a:r>
              <a:rPr lang="en-US" sz="2800" dirty="0" smtClean="0"/>
              <a:t>Translation of ACCESS results to air quality models (NAQFC)</a:t>
            </a:r>
          </a:p>
          <a:p>
            <a:pPr marL="0" indent="0">
              <a:buNone/>
            </a:pPr>
            <a:endParaRPr lang="en-US" sz="2800" dirty="0"/>
          </a:p>
          <a:p>
            <a:pPr marL="0" indent="0">
              <a:buNone/>
            </a:pPr>
            <a:r>
              <a:rPr lang="en-US" sz="2800" dirty="0" smtClean="0">
                <a:solidFill>
                  <a:srgbClr val="595959"/>
                </a:solidFill>
              </a:rPr>
              <a:t>Evolution of ACCESS into a surface-atmosphere exchange module (Saylor and Hicks, 2016)</a:t>
            </a:r>
          </a:p>
          <a:p>
            <a:pPr marL="57150" indent="0">
              <a:buNone/>
            </a:pPr>
            <a:endParaRPr lang="en-US" dirty="0" smtClean="0"/>
          </a:p>
        </p:txBody>
      </p:sp>
      <p:sp>
        <p:nvSpPr>
          <p:cNvPr id="2" name="Footer Placeholder 1"/>
          <p:cNvSpPr>
            <a:spLocks noGrp="1"/>
          </p:cNvSpPr>
          <p:nvPr>
            <p:ph type="ftr" sz="quarter" idx="10"/>
          </p:nvPr>
        </p:nvSpPr>
        <p:spPr/>
        <p:txBody>
          <a:bodyPr/>
          <a:lstStyle/>
          <a:p>
            <a:r>
              <a:rPr lang="en-US" dirty="0"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33</a:t>
            </a:fld>
            <a:endParaRPr lang="en-US" dirty="0"/>
          </a:p>
        </p:txBody>
      </p:sp>
    </p:spTree>
    <p:extLst>
      <p:ext uri="{BB962C8B-B14F-4D97-AF65-F5344CB8AC3E}">
        <p14:creationId xmlns:p14="http://schemas.microsoft.com/office/powerpoint/2010/main" val="24317550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normAutofit/>
          </a:bodyPr>
          <a:lstStyle/>
          <a:p>
            <a:r>
              <a:rPr lang="en-US" dirty="0" smtClean="0"/>
              <a:t>Future Directions</a:t>
            </a:r>
            <a:endParaRPr lang="en-US" dirty="0"/>
          </a:p>
        </p:txBody>
      </p:sp>
      <p:sp>
        <p:nvSpPr>
          <p:cNvPr id="6" name="Content Placeholder 5"/>
          <p:cNvSpPr>
            <a:spLocks noGrp="1"/>
          </p:cNvSpPr>
          <p:nvPr>
            <p:ph idx="1"/>
          </p:nvPr>
        </p:nvSpPr>
        <p:spPr>
          <a:xfrm>
            <a:off x="1143000" y="1371600"/>
            <a:ext cx="7086600" cy="4525963"/>
          </a:xfrm>
        </p:spPr>
        <p:txBody>
          <a:bodyPr>
            <a:normAutofit/>
          </a:bodyPr>
          <a:lstStyle/>
          <a:p>
            <a:pPr marL="57150" indent="0">
              <a:buNone/>
            </a:pPr>
            <a:r>
              <a:rPr lang="en-US" sz="2800" dirty="0" smtClean="0">
                <a:solidFill>
                  <a:srgbClr val="595959"/>
                </a:solidFill>
              </a:rPr>
              <a:t>Continued development of ACCESS</a:t>
            </a:r>
          </a:p>
          <a:p>
            <a:pPr marL="400050">
              <a:buFont typeface="Wingdings" charset="2"/>
              <a:buChar char="ü"/>
            </a:pPr>
            <a:r>
              <a:rPr lang="en-US" sz="2000" dirty="0" smtClean="0">
                <a:solidFill>
                  <a:srgbClr val="595959"/>
                </a:solidFill>
              </a:rPr>
              <a:t>Updated </a:t>
            </a:r>
            <a:r>
              <a:rPr lang="en-US" sz="2000" dirty="0">
                <a:solidFill>
                  <a:srgbClr val="595959"/>
                </a:solidFill>
              </a:rPr>
              <a:t>BVOC emissions and chemistry</a:t>
            </a:r>
          </a:p>
          <a:p>
            <a:pPr marL="400050">
              <a:buFont typeface="Wingdings" charset="2"/>
              <a:buChar char="ü"/>
            </a:pPr>
            <a:r>
              <a:rPr lang="en-US" sz="2000" dirty="0" smtClean="0">
                <a:solidFill>
                  <a:srgbClr val="595959"/>
                </a:solidFill>
              </a:rPr>
              <a:t>Updated </a:t>
            </a:r>
            <a:r>
              <a:rPr lang="en-US" sz="2000" dirty="0">
                <a:solidFill>
                  <a:srgbClr val="595959"/>
                </a:solidFill>
              </a:rPr>
              <a:t>canopy </a:t>
            </a:r>
            <a:r>
              <a:rPr lang="en-US" sz="2000" dirty="0" smtClean="0">
                <a:solidFill>
                  <a:srgbClr val="595959"/>
                </a:solidFill>
              </a:rPr>
              <a:t>physics</a:t>
            </a:r>
          </a:p>
          <a:p>
            <a:pPr marL="400050">
              <a:buFont typeface="Wingdings" charset="2"/>
              <a:buChar char="ü"/>
            </a:pPr>
            <a:r>
              <a:rPr lang="en-US" sz="2000" dirty="0" smtClean="0">
                <a:solidFill>
                  <a:srgbClr val="595959"/>
                </a:solidFill>
              </a:rPr>
              <a:t>Addition </a:t>
            </a:r>
            <a:r>
              <a:rPr lang="en-US" sz="2000" dirty="0">
                <a:solidFill>
                  <a:srgbClr val="595959"/>
                </a:solidFill>
              </a:rPr>
              <a:t>of aerosol phase</a:t>
            </a:r>
            <a:endParaRPr lang="en-US" sz="2000" dirty="0" smtClean="0">
              <a:solidFill>
                <a:srgbClr val="595959"/>
              </a:solidFill>
            </a:endParaRPr>
          </a:p>
          <a:p>
            <a:pPr marL="0" indent="0">
              <a:buNone/>
            </a:pPr>
            <a:endParaRPr lang="en-US" sz="2800" dirty="0" smtClean="0">
              <a:solidFill>
                <a:srgbClr val="595959"/>
              </a:solidFill>
            </a:endParaRPr>
          </a:p>
          <a:p>
            <a:pPr marL="0" indent="0">
              <a:buNone/>
            </a:pPr>
            <a:r>
              <a:rPr lang="en-US" sz="2800" dirty="0" smtClean="0">
                <a:solidFill>
                  <a:srgbClr val="595959"/>
                </a:solidFill>
              </a:rPr>
              <a:t>Translation of ACCESS results to air quality models (NAQFC)</a:t>
            </a:r>
          </a:p>
          <a:p>
            <a:pPr marL="0" indent="0">
              <a:buNone/>
            </a:pPr>
            <a:endParaRPr lang="en-US" sz="2800" dirty="0"/>
          </a:p>
          <a:p>
            <a:pPr marL="0" indent="0">
              <a:buNone/>
            </a:pPr>
            <a:r>
              <a:rPr lang="en-US" sz="2800" dirty="0" smtClean="0"/>
              <a:t>Evolution of ACCESS into a surface-atmosphere exchange module (Saylor and Hicks, 2016)</a:t>
            </a:r>
          </a:p>
          <a:p>
            <a:pPr marL="57150" indent="0">
              <a:buNone/>
            </a:pPr>
            <a:endParaRPr lang="en-US" dirty="0" smtClean="0"/>
          </a:p>
        </p:txBody>
      </p:sp>
      <p:sp>
        <p:nvSpPr>
          <p:cNvPr id="2" name="Footer Placeholder 1"/>
          <p:cNvSpPr>
            <a:spLocks noGrp="1"/>
          </p:cNvSpPr>
          <p:nvPr>
            <p:ph type="ftr" sz="quarter" idx="10"/>
          </p:nvPr>
        </p:nvSpPr>
        <p:spPr/>
        <p:txBody>
          <a:bodyPr/>
          <a:lstStyle/>
          <a:p>
            <a:r>
              <a:rPr lang="en-US" dirty="0"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34</a:t>
            </a:fld>
            <a:endParaRPr lang="en-US" dirty="0"/>
          </a:p>
        </p:txBody>
      </p:sp>
    </p:spTree>
    <p:extLst>
      <p:ext uri="{BB962C8B-B14F-4D97-AF65-F5344CB8AC3E}">
        <p14:creationId xmlns:p14="http://schemas.microsoft.com/office/powerpoint/2010/main" val="9071572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35</a:t>
            </a:fld>
            <a:endParaRPr lang="en-US" dirty="0"/>
          </a:p>
        </p:txBody>
      </p:sp>
      <p:pic>
        <p:nvPicPr>
          <p:cNvPr id="4" name="Picture 3" descr="SurfaceAtmExModul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52400"/>
            <a:ext cx="8432800" cy="6248400"/>
          </a:xfrm>
          <a:prstGeom prst="rect">
            <a:avLst/>
          </a:prstGeom>
        </p:spPr>
      </p:pic>
      <p:sp>
        <p:nvSpPr>
          <p:cNvPr id="5" name="TextBox 4"/>
          <p:cNvSpPr txBox="1"/>
          <p:nvPr/>
        </p:nvSpPr>
        <p:spPr>
          <a:xfrm>
            <a:off x="609600" y="5181600"/>
            <a:ext cx="2133600" cy="830997"/>
          </a:xfrm>
          <a:prstGeom prst="rect">
            <a:avLst/>
          </a:prstGeom>
          <a:noFill/>
        </p:spPr>
        <p:txBody>
          <a:bodyPr wrap="square" rtlCol="0">
            <a:spAutoFit/>
          </a:bodyPr>
          <a:lstStyle/>
          <a:p>
            <a:r>
              <a:rPr lang="en-US" sz="1600" dirty="0" smtClean="0"/>
              <a:t>Saylor and Hicks (2016) Atmos. Environ. 129, 229-233. </a:t>
            </a:r>
          </a:p>
        </p:txBody>
      </p:sp>
    </p:spTree>
    <p:extLst>
      <p:ext uri="{BB962C8B-B14F-4D97-AF65-F5344CB8AC3E}">
        <p14:creationId xmlns:p14="http://schemas.microsoft.com/office/powerpoint/2010/main" val="7303249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36</a:t>
            </a:fld>
            <a:endParaRPr lang="en-US" dirty="0"/>
          </a:p>
        </p:txBody>
      </p:sp>
      <p:sp>
        <p:nvSpPr>
          <p:cNvPr id="4" name="Title 4"/>
          <p:cNvSpPr txBox="1">
            <a:spLocks/>
          </p:cNvSpPr>
          <p:nvPr/>
        </p:nvSpPr>
        <p:spPr>
          <a:xfrm>
            <a:off x="381000" y="2590800"/>
            <a:ext cx="8229600" cy="944562"/>
          </a:xfrm>
          <a:prstGeom prst="rect">
            <a:avLst/>
          </a:prstGeom>
        </p:spPr>
        <p:txBody>
          <a:bodyP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z="3600" dirty="0" smtClean="0"/>
              <a:t>Questions?</a:t>
            </a:r>
            <a:endParaRPr lang="en-US" sz="3600" dirty="0"/>
          </a:p>
        </p:txBody>
      </p:sp>
    </p:spTree>
    <p:extLst>
      <p:ext uri="{BB962C8B-B14F-4D97-AF65-F5344CB8AC3E}">
        <p14:creationId xmlns:p14="http://schemas.microsoft.com/office/powerpoint/2010/main" val="41490735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37</a:t>
            </a:fld>
            <a:endParaRPr lang="en-US" dirty="0"/>
          </a:p>
        </p:txBody>
      </p:sp>
      <p:sp>
        <p:nvSpPr>
          <p:cNvPr id="5" name="TextBox 4"/>
          <p:cNvSpPr txBox="1"/>
          <p:nvPr/>
        </p:nvSpPr>
        <p:spPr>
          <a:xfrm>
            <a:off x="533400" y="152400"/>
            <a:ext cx="8113786" cy="369332"/>
          </a:xfrm>
          <a:prstGeom prst="rect">
            <a:avLst/>
          </a:prstGeom>
          <a:noFill/>
        </p:spPr>
        <p:txBody>
          <a:bodyPr wrap="square" rtlCol="0">
            <a:spAutoFit/>
          </a:bodyPr>
          <a:lstStyle/>
          <a:p>
            <a:pPr algn="ctr"/>
            <a:r>
              <a:rPr lang="en-US" dirty="0" err="1" smtClean="0">
                <a:solidFill>
                  <a:schemeClr val="bg1"/>
                </a:solidFill>
              </a:rPr>
              <a:t>CAMx</a:t>
            </a:r>
            <a:r>
              <a:rPr lang="en-US" dirty="0">
                <a:solidFill>
                  <a:schemeClr val="bg1"/>
                </a:solidFill>
              </a:rPr>
              <a:t> </a:t>
            </a:r>
            <a:r>
              <a:rPr lang="en-US" dirty="0" smtClean="0">
                <a:solidFill>
                  <a:schemeClr val="bg1"/>
                </a:solidFill>
              </a:rPr>
              <a:t>– June 14</a:t>
            </a:r>
            <a:r>
              <a:rPr lang="en-US" baseline="30000" dirty="0" smtClean="0">
                <a:solidFill>
                  <a:schemeClr val="bg1"/>
                </a:solidFill>
              </a:rPr>
              <a:t>th</a:t>
            </a:r>
            <a:r>
              <a:rPr lang="en-US" dirty="0" smtClean="0">
                <a:solidFill>
                  <a:schemeClr val="bg1"/>
                </a:solidFill>
              </a:rPr>
              <a:t> – June28</a:t>
            </a:r>
            <a:r>
              <a:rPr lang="en-US" baseline="30000" dirty="0" smtClean="0">
                <a:solidFill>
                  <a:schemeClr val="bg1"/>
                </a:solidFill>
              </a:rPr>
              <a:t>th</a:t>
            </a:r>
            <a:r>
              <a:rPr lang="en-US" dirty="0" smtClean="0">
                <a:solidFill>
                  <a:schemeClr val="bg1"/>
                </a:solidFill>
              </a:rPr>
              <a:t>, 2013 – Mean Deposition Velocity 0.5-12 </a:t>
            </a:r>
            <a:r>
              <a:rPr lang="en-US" dirty="0" smtClean="0">
                <a:solidFill>
                  <a:schemeClr val="bg1"/>
                </a:solidFill>
                <a:latin typeface="Symbol" charset="2"/>
                <a:cs typeface="Symbol" charset="2"/>
              </a:rPr>
              <a:t>m</a:t>
            </a:r>
            <a:r>
              <a:rPr lang="en-US" dirty="0" smtClean="0">
                <a:solidFill>
                  <a:schemeClr val="bg1"/>
                </a:solidFill>
              </a:rPr>
              <a:t>m (cm/s)</a:t>
            </a:r>
            <a:endParaRPr lang="en-US" dirty="0">
              <a:solidFill>
                <a:schemeClr val="bg1"/>
              </a:solidFill>
            </a:endParaRPr>
          </a:p>
        </p:txBody>
      </p:sp>
      <p:pic>
        <p:nvPicPr>
          <p:cNvPr id="7" name="Picture 6" descr="depv4_PSO4_bin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533400"/>
            <a:ext cx="8031380" cy="5936238"/>
          </a:xfrm>
          <a:prstGeom prst="rect">
            <a:avLst/>
          </a:prstGeom>
        </p:spPr>
      </p:pic>
    </p:spTree>
    <p:extLst>
      <p:ext uri="{BB962C8B-B14F-4D97-AF65-F5344CB8AC3E}">
        <p14:creationId xmlns:p14="http://schemas.microsoft.com/office/powerpoint/2010/main" val="40729662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38</a:t>
            </a:fld>
            <a:endParaRPr lang="en-US" dirty="0"/>
          </a:p>
        </p:txBody>
      </p:sp>
      <p:sp>
        <p:nvSpPr>
          <p:cNvPr id="5" name="TextBox 4"/>
          <p:cNvSpPr txBox="1"/>
          <p:nvPr/>
        </p:nvSpPr>
        <p:spPr>
          <a:xfrm>
            <a:off x="533400" y="152400"/>
            <a:ext cx="8113786" cy="369332"/>
          </a:xfrm>
          <a:prstGeom prst="rect">
            <a:avLst/>
          </a:prstGeom>
          <a:noFill/>
        </p:spPr>
        <p:txBody>
          <a:bodyPr wrap="square" rtlCol="0">
            <a:spAutoFit/>
          </a:bodyPr>
          <a:lstStyle/>
          <a:p>
            <a:pPr algn="ctr"/>
            <a:r>
              <a:rPr lang="en-US" dirty="0" err="1" smtClean="0">
                <a:solidFill>
                  <a:schemeClr val="bg1"/>
                </a:solidFill>
              </a:rPr>
              <a:t>CAMx</a:t>
            </a:r>
            <a:r>
              <a:rPr lang="en-US" dirty="0">
                <a:solidFill>
                  <a:schemeClr val="bg1"/>
                </a:solidFill>
              </a:rPr>
              <a:t> </a:t>
            </a:r>
            <a:r>
              <a:rPr lang="en-US" dirty="0" smtClean="0">
                <a:solidFill>
                  <a:schemeClr val="bg1"/>
                </a:solidFill>
              </a:rPr>
              <a:t>– June 14</a:t>
            </a:r>
            <a:r>
              <a:rPr lang="en-US" baseline="30000" dirty="0" smtClean="0">
                <a:solidFill>
                  <a:schemeClr val="bg1"/>
                </a:solidFill>
              </a:rPr>
              <a:t>th</a:t>
            </a:r>
            <a:r>
              <a:rPr lang="en-US" dirty="0" smtClean="0">
                <a:solidFill>
                  <a:schemeClr val="bg1"/>
                </a:solidFill>
              </a:rPr>
              <a:t> – June28</a:t>
            </a:r>
            <a:r>
              <a:rPr lang="en-US" baseline="30000" dirty="0" smtClean="0">
                <a:solidFill>
                  <a:schemeClr val="bg1"/>
                </a:solidFill>
              </a:rPr>
              <a:t>th</a:t>
            </a:r>
            <a:r>
              <a:rPr lang="en-US" dirty="0" smtClean="0">
                <a:solidFill>
                  <a:schemeClr val="bg1"/>
                </a:solidFill>
              </a:rPr>
              <a:t>, 2013 – Total PM</a:t>
            </a:r>
            <a:r>
              <a:rPr lang="en-US" baseline="-25000" dirty="0" smtClean="0">
                <a:solidFill>
                  <a:schemeClr val="bg1"/>
                </a:solidFill>
              </a:rPr>
              <a:t>2.5</a:t>
            </a:r>
            <a:r>
              <a:rPr lang="en-US" dirty="0" smtClean="0">
                <a:solidFill>
                  <a:schemeClr val="bg1"/>
                </a:solidFill>
              </a:rPr>
              <a:t> Deposition (g/ha)</a:t>
            </a:r>
            <a:endParaRPr lang="en-US" dirty="0">
              <a:solidFill>
                <a:schemeClr val="bg1"/>
              </a:solidFill>
            </a:endParaRPr>
          </a:p>
        </p:txBody>
      </p:sp>
      <p:pic>
        <p:nvPicPr>
          <p:cNvPr id="4" name="Picture 3" descr="deppm4_PM25.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533400"/>
            <a:ext cx="8153400" cy="6026426"/>
          </a:xfrm>
          <a:prstGeom prst="rect">
            <a:avLst/>
          </a:prstGeom>
        </p:spPr>
      </p:pic>
    </p:spTree>
    <p:extLst>
      <p:ext uri="{BB962C8B-B14F-4D97-AF65-F5344CB8AC3E}">
        <p14:creationId xmlns:p14="http://schemas.microsoft.com/office/powerpoint/2010/main" val="10738307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39</a:t>
            </a:fld>
            <a:endParaRPr lang="en-US" dirty="0"/>
          </a:p>
        </p:txBody>
      </p:sp>
      <p:sp>
        <p:nvSpPr>
          <p:cNvPr id="5" name="TextBox 4"/>
          <p:cNvSpPr txBox="1"/>
          <p:nvPr/>
        </p:nvSpPr>
        <p:spPr>
          <a:xfrm>
            <a:off x="457200" y="152400"/>
            <a:ext cx="8113786" cy="369332"/>
          </a:xfrm>
          <a:prstGeom prst="rect">
            <a:avLst/>
          </a:prstGeom>
          <a:noFill/>
        </p:spPr>
        <p:txBody>
          <a:bodyPr wrap="square" rtlCol="0">
            <a:spAutoFit/>
          </a:bodyPr>
          <a:lstStyle/>
          <a:p>
            <a:pPr algn="ctr"/>
            <a:r>
              <a:rPr lang="en-US" dirty="0" err="1" smtClean="0">
                <a:solidFill>
                  <a:srgbClr val="FFFFFF"/>
                </a:solidFill>
              </a:rPr>
              <a:t>CAMx</a:t>
            </a:r>
            <a:r>
              <a:rPr lang="en-US" dirty="0" smtClean="0">
                <a:solidFill>
                  <a:srgbClr val="FFFFFF"/>
                </a:solidFill>
              </a:rPr>
              <a:t> – June 14</a:t>
            </a:r>
            <a:r>
              <a:rPr lang="en-US" baseline="30000" dirty="0" smtClean="0">
                <a:solidFill>
                  <a:srgbClr val="FFFFFF"/>
                </a:solidFill>
              </a:rPr>
              <a:t>th</a:t>
            </a:r>
            <a:r>
              <a:rPr lang="en-US" dirty="0" smtClean="0">
                <a:solidFill>
                  <a:srgbClr val="FFFFFF"/>
                </a:solidFill>
              </a:rPr>
              <a:t> – June 28</a:t>
            </a:r>
            <a:r>
              <a:rPr lang="en-US" baseline="30000" dirty="0" smtClean="0">
                <a:solidFill>
                  <a:srgbClr val="FFFFFF"/>
                </a:solidFill>
              </a:rPr>
              <a:t>th</a:t>
            </a:r>
            <a:r>
              <a:rPr lang="en-US" dirty="0" smtClean="0">
                <a:solidFill>
                  <a:srgbClr val="FFFFFF"/>
                </a:solidFill>
              </a:rPr>
              <a:t>, 2013 – Mean Surface PM</a:t>
            </a:r>
            <a:r>
              <a:rPr lang="en-US" baseline="-25000" dirty="0" smtClean="0">
                <a:solidFill>
                  <a:srgbClr val="FFFFFF"/>
                </a:solidFill>
              </a:rPr>
              <a:t>2.5</a:t>
            </a:r>
            <a:r>
              <a:rPr lang="en-US" dirty="0" smtClean="0">
                <a:solidFill>
                  <a:srgbClr val="FFFFFF"/>
                </a:solidFill>
              </a:rPr>
              <a:t> (μg/m</a:t>
            </a:r>
            <a:r>
              <a:rPr lang="en-US" baseline="30000" dirty="0" smtClean="0">
                <a:solidFill>
                  <a:srgbClr val="FFFFFF"/>
                </a:solidFill>
              </a:rPr>
              <a:t>3</a:t>
            </a:r>
            <a:r>
              <a:rPr lang="en-US" dirty="0" smtClean="0">
                <a:solidFill>
                  <a:srgbClr val="FFFFFF"/>
                </a:solidFill>
              </a:rPr>
              <a:t>)</a:t>
            </a:r>
            <a:endParaRPr lang="en-US" dirty="0">
              <a:solidFill>
                <a:srgbClr val="FFFFFF"/>
              </a:solidFill>
            </a:endParaRPr>
          </a:p>
        </p:txBody>
      </p:sp>
      <p:pic>
        <p:nvPicPr>
          <p:cNvPr id="4" name="Picture 3" descr="concpm4_PM25_mea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609600"/>
            <a:ext cx="7924800" cy="5857461"/>
          </a:xfrm>
          <a:prstGeom prst="rect">
            <a:avLst/>
          </a:prstGeom>
        </p:spPr>
      </p:pic>
    </p:spTree>
    <p:extLst>
      <p:ext uri="{BB962C8B-B14F-4D97-AF65-F5344CB8AC3E}">
        <p14:creationId xmlns:p14="http://schemas.microsoft.com/office/powerpoint/2010/main" val="17447544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4</a:t>
            </a:fld>
            <a:endParaRPr lang="en-US" dirty="0"/>
          </a:p>
        </p:txBody>
      </p:sp>
      <p:sp>
        <p:nvSpPr>
          <p:cNvPr id="5" name="TextBox 4"/>
          <p:cNvSpPr txBox="1"/>
          <p:nvPr/>
        </p:nvSpPr>
        <p:spPr>
          <a:xfrm>
            <a:off x="376903" y="409677"/>
            <a:ext cx="8218129" cy="461665"/>
          </a:xfrm>
          <a:prstGeom prst="rect">
            <a:avLst/>
          </a:prstGeom>
          <a:noFill/>
        </p:spPr>
        <p:txBody>
          <a:bodyPr wrap="square" rtlCol="0">
            <a:spAutoFit/>
          </a:bodyPr>
          <a:lstStyle/>
          <a:p>
            <a:pPr algn="ctr"/>
            <a:r>
              <a:rPr lang="en-US" sz="2400" dirty="0" smtClean="0">
                <a:solidFill>
                  <a:srgbClr val="FFFFFF"/>
                </a:solidFill>
              </a:rPr>
              <a:t>Seminal Surface-Atmosphere Exchange Research from ATDD</a:t>
            </a:r>
            <a:endParaRPr lang="en-US" sz="2400" dirty="0">
              <a:solidFill>
                <a:srgbClr val="FFFFFF"/>
              </a:solidFill>
            </a:endParaRPr>
          </a:p>
        </p:txBody>
      </p:sp>
      <p:sp>
        <p:nvSpPr>
          <p:cNvPr id="6" name="TextBox 5"/>
          <p:cNvSpPr txBox="1"/>
          <p:nvPr/>
        </p:nvSpPr>
        <p:spPr>
          <a:xfrm>
            <a:off x="533400" y="1143000"/>
            <a:ext cx="8054258" cy="5047535"/>
          </a:xfrm>
          <a:prstGeom prst="rect">
            <a:avLst/>
          </a:prstGeom>
          <a:noFill/>
        </p:spPr>
        <p:txBody>
          <a:bodyPr wrap="square" rtlCol="0">
            <a:spAutoFit/>
          </a:bodyPr>
          <a:lstStyle/>
          <a:p>
            <a:pPr marL="137160" indent="-182880">
              <a:buFont typeface="Wingdings" charset="2"/>
              <a:buChar char="ü"/>
            </a:pPr>
            <a:r>
              <a:rPr lang="en-US" sz="1400" dirty="0" smtClean="0">
                <a:solidFill>
                  <a:schemeClr val="bg1"/>
                </a:solidFill>
              </a:rPr>
              <a:t>Hicks, </a:t>
            </a:r>
            <a:r>
              <a:rPr lang="en-US" sz="1400" dirty="0" err="1" smtClean="0">
                <a:solidFill>
                  <a:schemeClr val="bg1"/>
                </a:solidFill>
              </a:rPr>
              <a:t>Baldocchi</a:t>
            </a:r>
            <a:r>
              <a:rPr lang="en-US" sz="1400" dirty="0" smtClean="0">
                <a:solidFill>
                  <a:schemeClr val="bg1"/>
                </a:solidFill>
              </a:rPr>
              <a:t>, Meyers, </a:t>
            </a:r>
            <a:r>
              <a:rPr lang="en-US" sz="1400" dirty="0" err="1" smtClean="0">
                <a:solidFill>
                  <a:schemeClr val="bg1"/>
                </a:solidFill>
              </a:rPr>
              <a:t>Hosker</a:t>
            </a:r>
            <a:r>
              <a:rPr lang="en-US" sz="1400" dirty="0" smtClean="0">
                <a:solidFill>
                  <a:schemeClr val="bg1"/>
                </a:solidFill>
              </a:rPr>
              <a:t> and Matt (1987) </a:t>
            </a:r>
            <a:r>
              <a:rPr lang="en-US" sz="1400" i="1" dirty="0" smtClean="0">
                <a:solidFill>
                  <a:schemeClr val="bg1"/>
                </a:solidFill>
              </a:rPr>
              <a:t>A preliminary multiple resistance routine for deriving dry deposition velocities from measured quantities</a:t>
            </a:r>
            <a:r>
              <a:rPr lang="en-US" sz="1400" dirty="0" smtClean="0">
                <a:solidFill>
                  <a:schemeClr val="bg1"/>
                </a:solidFill>
              </a:rPr>
              <a:t>, </a:t>
            </a:r>
            <a:r>
              <a:rPr lang="en-US" sz="1400" b="1" dirty="0" smtClean="0">
                <a:solidFill>
                  <a:schemeClr val="bg1"/>
                </a:solidFill>
              </a:rPr>
              <a:t>Water Air Soil Poll., 36</a:t>
            </a:r>
            <a:r>
              <a:rPr lang="en-US" sz="1400" dirty="0" smtClean="0">
                <a:solidFill>
                  <a:schemeClr val="bg1"/>
                </a:solidFill>
              </a:rPr>
              <a:t>, 311-330.</a:t>
            </a:r>
          </a:p>
          <a:p>
            <a:pPr marL="137160" indent="-182880">
              <a:buFont typeface="Wingdings" charset="2"/>
              <a:buChar char="ü"/>
            </a:pPr>
            <a:endParaRPr lang="en-US" sz="1400" dirty="0" smtClean="0">
              <a:solidFill>
                <a:schemeClr val="bg1"/>
              </a:solidFill>
            </a:endParaRPr>
          </a:p>
          <a:p>
            <a:pPr marL="137160" indent="-182880">
              <a:buFont typeface="Wingdings" charset="2"/>
              <a:buChar char="ü"/>
            </a:pPr>
            <a:r>
              <a:rPr lang="en-US" sz="1400" dirty="0" smtClean="0">
                <a:solidFill>
                  <a:schemeClr val="bg1"/>
                </a:solidFill>
              </a:rPr>
              <a:t>Meyers (1987) </a:t>
            </a:r>
            <a:r>
              <a:rPr lang="en-US" sz="1400" i="1" dirty="0" smtClean="0">
                <a:solidFill>
                  <a:schemeClr val="bg1"/>
                </a:solidFill>
              </a:rPr>
              <a:t>The sensitivity of modeled SO</a:t>
            </a:r>
            <a:r>
              <a:rPr lang="en-US" sz="1400" i="1" baseline="-25000" dirty="0" smtClean="0">
                <a:solidFill>
                  <a:schemeClr val="bg1"/>
                </a:solidFill>
              </a:rPr>
              <a:t>2</a:t>
            </a:r>
            <a:r>
              <a:rPr lang="en-US" sz="1400" i="1" dirty="0" smtClean="0">
                <a:solidFill>
                  <a:schemeClr val="bg1"/>
                </a:solidFill>
              </a:rPr>
              <a:t> fluxes and profiles to </a:t>
            </a:r>
            <a:r>
              <a:rPr lang="en-US" sz="1400" i="1" dirty="0" err="1" smtClean="0">
                <a:solidFill>
                  <a:schemeClr val="bg1"/>
                </a:solidFill>
              </a:rPr>
              <a:t>stomatal</a:t>
            </a:r>
            <a:r>
              <a:rPr lang="en-US" sz="1400" i="1" dirty="0" smtClean="0">
                <a:solidFill>
                  <a:schemeClr val="bg1"/>
                </a:solidFill>
              </a:rPr>
              <a:t> and boundary layer resistances</a:t>
            </a:r>
            <a:r>
              <a:rPr lang="en-US" sz="1400" dirty="0" smtClean="0">
                <a:solidFill>
                  <a:schemeClr val="bg1"/>
                </a:solidFill>
              </a:rPr>
              <a:t>, </a:t>
            </a:r>
            <a:r>
              <a:rPr lang="en-US" sz="1400" b="1" dirty="0" smtClean="0">
                <a:solidFill>
                  <a:schemeClr val="bg1"/>
                </a:solidFill>
              </a:rPr>
              <a:t>Water Air Soil Poll., 35</a:t>
            </a:r>
            <a:r>
              <a:rPr lang="en-US" sz="1400" dirty="0" smtClean="0">
                <a:solidFill>
                  <a:schemeClr val="bg1"/>
                </a:solidFill>
              </a:rPr>
              <a:t>, 261-278.</a:t>
            </a:r>
          </a:p>
          <a:p>
            <a:pPr marL="137160" indent="-182880">
              <a:buFont typeface="Wingdings" charset="2"/>
              <a:buChar char="ü"/>
            </a:pPr>
            <a:endParaRPr lang="en-US" sz="1400" dirty="0" smtClean="0">
              <a:solidFill>
                <a:schemeClr val="bg1"/>
              </a:solidFill>
            </a:endParaRPr>
          </a:p>
          <a:p>
            <a:pPr marL="137160" indent="-182880">
              <a:buFont typeface="Wingdings" charset="2"/>
              <a:buChar char="ü"/>
            </a:pPr>
            <a:r>
              <a:rPr lang="en-US" sz="1400" dirty="0" err="1" smtClean="0">
                <a:solidFill>
                  <a:schemeClr val="bg1"/>
                </a:solidFill>
              </a:rPr>
              <a:t>Baldocchi</a:t>
            </a:r>
            <a:r>
              <a:rPr lang="en-US" sz="1400" dirty="0" smtClean="0">
                <a:solidFill>
                  <a:schemeClr val="bg1"/>
                </a:solidFill>
              </a:rPr>
              <a:t>, Hicks, and </a:t>
            </a:r>
            <a:r>
              <a:rPr lang="en-US" sz="1400" dirty="0" err="1" smtClean="0">
                <a:solidFill>
                  <a:schemeClr val="bg1"/>
                </a:solidFill>
              </a:rPr>
              <a:t>Camara</a:t>
            </a:r>
            <a:r>
              <a:rPr lang="en-US" sz="1400" dirty="0" smtClean="0">
                <a:solidFill>
                  <a:schemeClr val="bg1"/>
                </a:solidFill>
              </a:rPr>
              <a:t> (1987) </a:t>
            </a:r>
            <a:r>
              <a:rPr lang="en-US" sz="1400" i="1" dirty="0" smtClean="0">
                <a:solidFill>
                  <a:schemeClr val="bg1"/>
                </a:solidFill>
              </a:rPr>
              <a:t>A canopy </a:t>
            </a:r>
            <a:r>
              <a:rPr lang="en-US" sz="1400" i="1" dirty="0" err="1" smtClean="0">
                <a:solidFill>
                  <a:schemeClr val="bg1"/>
                </a:solidFill>
              </a:rPr>
              <a:t>stomatal</a:t>
            </a:r>
            <a:r>
              <a:rPr lang="en-US" sz="1400" i="1" dirty="0" smtClean="0">
                <a:solidFill>
                  <a:schemeClr val="bg1"/>
                </a:solidFill>
              </a:rPr>
              <a:t> resistance model for gaseous deposition to vegetated surfaces</a:t>
            </a:r>
            <a:r>
              <a:rPr lang="en-US" sz="1400" dirty="0" smtClean="0">
                <a:solidFill>
                  <a:schemeClr val="bg1"/>
                </a:solidFill>
              </a:rPr>
              <a:t>, </a:t>
            </a:r>
            <a:r>
              <a:rPr lang="en-US" sz="1400" b="1" dirty="0" smtClean="0">
                <a:solidFill>
                  <a:schemeClr val="bg1"/>
                </a:solidFill>
              </a:rPr>
              <a:t>Atmos. Environ., 21</a:t>
            </a:r>
            <a:r>
              <a:rPr lang="en-US" sz="1400" dirty="0" smtClean="0">
                <a:solidFill>
                  <a:schemeClr val="bg1"/>
                </a:solidFill>
              </a:rPr>
              <a:t>, 91-101.</a:t>
            </a:r>
          </a:p>
          <a:p>
            <a:pPr marL="137160" indent="-182880">
              <a:buFont typeface="Wingdings" charset="2"/>
              <a:buChar char="ü"/>
            </a:pPr>
            <a:endParaRPr lang="en-US" sz="1400" dirty="0" smtClean="0">
              <a:solidFill>
                <a:schemeClr val="bg1"/>
              </a:solidFill>
            </a:endParaRPr>
          </a:p>
          <a:p>
            <a:pPr marL="137160" indent="-182880">
              <a:buFont typeface="Wingdings" charset="2"/>
              <a:buChar char="ü"/>
            </a:pPr>
            <a:r>
              <a:rPr lang="en-US" sz="1400" dirty="0" smtClean="0">
                <a:solidFill>
                  <a:schemeClr val="bg1"/>
                </a:solidFill>
              </a:rPr>
              <a:t>Meyers and </a:t>
            </a:r>
            <a:r>
              <a:rPr lang="en-US" sz="1400" dirty="0" err="1" smtClean="0">
                <a:solidFill>
                  <a:schemeClr val="bg1"/>
                </a:solidFill>
              </a:rPr>
              <a:t>Baldocchi</a:t>
            </a:r>
            <a:r>
              <a:rPr lang="en-US" sz="1400" dirty="0" smtClean="0">
                <a:solidFill>
                  <a:schemeClr val="bg1"/>
                </a:solidFill>
              </a:rPr>
              <a:t> (1988) </a:t>
            </a:r>
            <a:r>
              <a:rPr lang="en-US" sz="1400" i="1" dirty="0" smtClean="0">
                <a:solidFill>
                  <a:schemeClr val="bg1"/>
                </a:solidFill>
              </a:rPr>
              <a:t>A comparison of models for deriving dry deposition fluxes of O</a:t>
            </a:r>
            <a:r>
              <a:rPr lang="en-US" sz="1400" i="1" baseline="-25000" dirty="0" smtClean="0">
                <a:solidFill>
                  <a:schemeClr val="bg1"/>
                </a:solidFill>
              </a:rPr>
              <a:t>3</a:t>
            </a:r>
            <a:r>
              <a:rPr lang="en-US" sz="1400" i="1" dirty="0" smtClean="0">
                <a:solidFill>
                  <a:schemeClr val="bg1"/>
                </a:solidFill>
              </a:rPr>
              <a:t> and SO</a:t>
            </a:r>
            <a:r>
              <a:rPr lang="en-US" sz="1400" i="1" baseline="-25000" dirty="0" smtClean="0">
                <a:solidFill>
                  <a:schemeClr val="bg1"/>
                </a:solidFill>
              </a:rPr>
              <a:t>2</a:t>
            </a:r>
            <a:r>
              <a:rPr lang="en-US" sz="1400" i="1" dirty="0" smtClean="0">
                <a:solidFill>
                  <a:schemeClr val="bg1"/>
                </a:solidFill>
              </a:rPr>
              <a:t> to a forest canopy</a:t>
            </a:r>
            <a:r>
              <a:rPr lang="en-US" sz="1400" dirty="0" smtClean="0">
                <a:solidFill>
                  <a:schemeClr val="bg1"/>
                </a:solidFill>
              </a:rPr>
              <a:t>, </a:t>
            </a:r>
            <a:r>
              <a:rPr lang="en-US" sz="1400" b="1" dirty="0" err="1" smtClean="0">
                <a:solidFill>
                  <a:schemeClr val="bg1"/>
                </a:solidFill>
              </a:rPr>
              <a:t>Tellus</a:t>
            </a:r>
            <a:r>
              <a:rPr lang="en-US" sz="1400" b="1" dirty="0" smtClean="0">
                <a:solidFill>
                  <a:schemeClr val="bg1"/>
                </a:solidFill>
              </a:rPr>
              <a:t>, 40B</a:t>
            </a:r>
            <a:r>
              <a:rPr lang="en-US" sz="1400" dirty="0" smtClean="0">
                <a:solidFill>
                  <a:schemeClr val="bg1"/>
                </a:solidFill>
              </a:rPr>
              <a:t>, 270-284.</a:t>
            </a:r>
          </a:p>
          <a:p>
            <a:pPr marL="137160" indent="-182880">
              <a:buFont typeface="Wingdings" charset="2"/>
              <a:buChar char="ü"/>
            </a:pPr>
            <a:endParaRPr lang="en-US" sz="1400" dirty="0" smtClean="0">
              <a:solidFill>
                <a:schemeClr val="bg1"/>
              </a:solidFill>
            </a:endParaRPr>
          </a:p>
          <a:p>
            <a:pPr marL="137160" indent="-182880">
              <a:buFont typeface="Wingdings" charset="2"/>
              <a:buChar char="ü"/>
            </a:pPr>
            <a:r>
              <a:rPr lang="en-US" sz="1400" dirty="0" err="1" smtClean="0">
                <a:solidFill>
                  <a:schemeClr val="bg1"/>
                </a:solidFill>
              </a:rPr>
              <a:t>Baldocchi</a:t>
            </a:r>
            <a:r>
              <a:rPr lang="en-US" sz="1400" dirty="0" smtClean="0">
                <a:solidFill>
                  <a:schemeClr val="bg1"/>
                </a:solidFill>
              </a:rPr>
              <a:t> (1988) </a:t>
            </a:r>
            <a:r>
              <a:rPr lang="en-US" sz="1400" i="1" dirty="0" smtClean="0">
                <a:solidFill>
                  <a:schemeClr val="bg1"/>
                </a:solidFill>
              </a:rPr>
              <a:t>A multi-layer model for estimating sulfur dioxide deposition to a deciduous oak forest canopy</a:t>
            </a:r>
            <a:r>
              <a:rPr lang="en-US" sz="1400" dirty="0" smtClean="0">
                <a:solidFill>
                  <a:schemeClr val="bg1"/>
                </a:solidFill>
              </a:rPr>
              <a:t>, </a:t>
            </a:r>
            <a:r>
              <a:rPr lang="en-US" sz="1400" b="1" dirty="0" smtClean="0">
                <a:solidFill>
                  <a:schemeClr val="bg1"/>
                </a:solidFill>
              </a:rPr>
              <a:t>Atmos. Environ., 22</a:t>
            </a:r>
            <a:r>
              <a:rPr lang="en-US" sz="1400" dirty="0" smtClean="0">
                <a:solidFill>
                  <a:schemeClr val="bg1"/>
                </a:solidFill>
              </a:rPr>
              <a:t>, 869-884.</a:t>
            </a:r>
          </a:p>
          <a:p>
            <a:pPr marL="137160" indent="-182880">
              <a:buFont typeface="Wingdings" charset="2"/>
              <a:buChar char="ü"/>
            </a:pPr>
            <a:endParaRPr lang="en-US" sz="1400" dirty="0" smtClean="0">
              <a:solidFill>
                <a:schemeClr val="bg1"/>
              </a:solidFill>
            </a:endParaRPr>
          </a:p>
          <a:p>
            <a:pPr marL="137160" indent="-182880">
              <a:buFont typeface="Wingdings" charset="2"/>
              <a:buChar char="ü"/>
            </a:pPr>
            <a:r>
              <a:rPr lang="en-US" sz="1400" dirty="0" smtClean="0">
                <a:solidFill>
                  <a:schemeClr val="bg1"/>
                </a:solidFill>
              </a:rPr>
              <a:t>Meyers, </a:t>
            </a:r>
            <a:r>
              <a:rPr lang="en-US" sz="1400" dirty="0" err="1" smtClean="0">
                <a:solidFill>
                  <a:schemeClr val="bg1"/>
                </a:solidFill>
              </a:rPr>
              <a:t>Huebert</a:t>
            </a:r>
            <a:r>
              <a:rPr lang="en-US" sz="1400" dirty="0" smtClean="0">
                <a:solidFill>
                  <a:schemeClr val="bg1"/>
                </a:solidFill>
              </a:rPr>
              <a:t> and Hicks (1989) </a:t>
            </a:r>
            <a:r>
              <a:rPr lang="en-US" sz="1400" i="1" dirty="0" smtClean="0">
                <a:solidFill>
                  <a:schemeClr val="bg1"/>
                </a:solidFill>
              </a:rPr>
              <a:t>HNO</a:t>
            </a:r>
            <a:r>
              <a:rPr lang="en-US" sz="1400" i="1" baseline="-25000" dirty="0" smtClean="0">
                <a:solidFill>
                  <a:schemeClr val="bg1"/>
                </a:solidFill>
              </a:rPr>
              <a:t>3</a:t>
            </a:r>
            <a:r>
              <a:rPr lang="en-US" sz="1400" i="1" dirty="0" smtClean="0">
                <a:solidFill>
                  <a:schemeClr val="bg1"/>
                </a:solidFill>
              </a:rPr>
              <a:t> deposition to a deciduous forest</a:t>
            </a:r>
            <a:r>
              <a:rPr lang="en-US" sz="1400" dirty="0" smtClean="0">
                <a:solidFill>
                  <a:schemeClr val="bg1"/>
                </a:solidFill>
              </a:rPr>
              <a:t>, </a:t>
            </a:r>
            <a:r>
              <a:rPr lang="en-US" sz="1400" b="1" dirty="0" smtClean="0">
                <a:solidFill>
                  <a:schemeClr val="bg1"/>
                </a:solidFill>
              </a:rPr>
              <a:t>Boundary-Layer </a:t>
            </a:r>
            <a:r>
              <a:rPr lang="en-US" sz="1400" b="1" dirty="0" err="1" smtClean="0">
                <a:solidFill>
                  <a:schemeClr val="bg1"/>
                </a:solidFill>
              </a:rPr>
              <a:t>Meteorol</a:t>
            </a:r>
            <a:r>
              <a:rPr lang="en-US" sz="1400" b="1" dirty="0" smtClean="0">
                <a:solidFill>
                  <a:schemeClr val="bg1"/>
                </a:solidFill>
              </a:rPr>
              <a:t>., 49</a:t>
            </a:r>
            <a:r>
              <a:rPr lang="en-US" sz="1400" dirty="0" smtClean="0">
                <a:solidFill>
                  <a:schemeClr val="bg1"/>
                </a:solidFill>
              </a:rPr>
              <a:t>, 395-410.</a:t>
            </a:r>
          </a:p>
          <a:p>
            <a:pPr marL="137160" indent="-182880">
              <a:buFont typeface="Wingdings" charset="2"/>
              <a:buChar char="ü"/>
            </a:pPr>
            <a:endParaRPr lang="en-US" sz="1400" dirty="0" smtClean="0">
              <a:solidFill>
                <a:schemeClr val="bg1"/>
              </a:solidFill>
            </a:endParaRPr>
          </a:p>
          <a:p>
            <a:pPr marL="137160" indent="-182880">
              <a:buFont typeface="Wingdings" charset="2"/>
              <a:buChar char="ü"/>
            </a:pPr>
            <a:r>
              <a:rPr lang="en-US" sz="1400" dirty="0" smtClean="0">
                <a:solidFill>
                  <a:schemeClr val="bg1"/>
                </a:solidFill>
              </a:rPr>
              <a:t>Meyers, Finkelstein, Clarke, </a:t>
            </a:r>
            <a:r>
              <a:rPr lang="en-US" sz="1400" dirty="0" err="1" smtClean="0">
                <a:solidFill>
                  <a:schemeClr val="bg1"/>
                </a:solidFill>
              </a:rPr>
              <a:t>Ellestad</a:t>
            </a:r>
            <a:r>
              <a:rPr lang="en-US" sz="1400" dirty="0" smtClean="0">
                <a:solidFill>
                  <a:schemeClr val="bg1"/>
                </a:solidFill>
              </a:rPr>
              <a:t>, and Sims (1998) </a:t>
            </a:r>
            <a:r>
              <a:rPr lang="en-US" sz="1400" i="1" dirty="0" smtClean="0">
                <a:solidFill>
                  <a:schemeClr val="bg1"/>
                </a:solidFill>
              </a:rPr>
              <a:t>A multilayer model for inferring dry deposition using standard meteorological measurements</a:t>
            </a:r>
            <a:r>
              <a:rPr lang="en-US" sz="1400" dirty="0" smtClean="0">
                <a:solidFill>
                  <a:schemeClr val="bg1"/>
                </a:solidFill>
              </a:rPr>
              <a:t>, </a:t>
            </a:r>
            <a:r>
              <a:rPr lang="en-US" sz="1400" b="1" dirty="0" smtClean="0">
                <a:solidFill>
                  <a:schemeClr val="bg1"/>
                </a:solidFill>
              </a:rPr>
              <a:t>J. </a:t>
            </a:r>
            <a:r>
              <a:rPr lang="en-US" sz="1400" b="1" dirty="0" err="1" smtClean="0">
                <a:solidFill>
                  <a:schemeClr val="bg1"/>
                </a:solidFill>
              </a:rPr>
              <a:t>Geophys</a:t>
            </a:r>
            <a:r>
              <a:rPr lang="en-US" sz="1400" b="1" dirty="0" smtClean="0">
                <a:solidFill>
                  <a:schemeClr val="bg1"/>
                </a:solidFill>
              </a:rPr>
              <a:t>. Res., 103</a:t>
            </a:r>
            <a:r>
              <a:rPr lang="en-US" sz="1400" dirty="0" smtClean="0">
                <a:solidFill>
                  <a:schemeClr val="bg1"/>
                </a:solidFill>
              </a:rPr>
              <a:t>, D17, 22645-22661.</a:t>
            </a:r>
          </a:p>
          <a:p>
            <a:endParaRPr lang="en-US" sz="1400" dirty="0" smtClean="0">
              <a:solidFill>
                <a:schemeClr val="bg1"/>
              </a:solidFill>
            </a:endParaRPr>
          </a:p>
          <a:p>
            <a:pPr marL="137160" indent="-182880">
              <a:buFont typeface="Wingdings" charset="2"/>
              <a:buChar char="ü"/>
            </a:pPr>
            <a:r>
              <a:rPr lang="en-US" sz="1400" dirty="0" err="1" smtClean="0">
                <a:solidFill>
                  <a:schemeClr val="bg1"/>
                </a:solidFill>
              </a:rPr>
              <a:t>Wesely</a:t>
            </a:r>
            <a:r>
              <a:rPr lang="en-US" sz="1400" dirty="0" smtClean="0">
                <a:solidFill>
                  <a:schemeClr val="bg1"/>
                </a:solidFill>
              </a:rPr>
              <a:t> and Hicks (2000) </a:t>
            </a:r>
            <a:r>
              <a:rPr lang="en-US" sz="1400" i="1" dirty="0" smtClean="0">
                <a:solidFill>
                  <a:schemeClr val="bg1"/>
                </a:solidFill>
              </a:rPr>
              <a:t>A review of the current status of knowledge on dry deposition</a:t>
            </a:r>
            <a:r>
              <a:rPr lang="en-US" sz="1400" dirty="0" smtClean="0">
                <a:solidFill>
                  <a:schemeClr val="bg1"/>
                </a:solidFill>
              </a:rPr>
              <a:t>, </a:t>
            </a:r>
            <a:r>
              <a:rPr lang="en-US" sz="1400" b="1" dirty="0" smtClean="0">
                <a:solidFill>
                  <a:schemeClr val="bg1"/>
                </a:solidFill>
              </a:rPr>
              <a:t>Atmos. Environ., 34</a:t>
            </a:r>
            <a:r>
              <a:rPr lang="en-US" sz="1400" dirty="0" smtClean="0">
                <a:solidFill>
                  <a:schemeClr val="bg1"/>
                </a:solidFill>
              </a:rPr>
              <a:t>, 2261-2282.</a:t>
            </a:r>
            <a:endParaRPr lang="en-US" sz="1400" dirty="0">
              <a:solidFill>
                <a:schemeClr val="bg1"/>
              </a:solidFill>
            </a:endParaRPr>
          </a:p>
        </p:txBody>
      </p:sp>
    </p:spTree>
    <p:extLst>
      <p:ext uri="{BB962C8B-B14F-4D97-AF65-F5344CB8AC3E}">
        <p14:creationId xmlns:p14="http://schemas.microsoft.com/office/powerpoint/2010/main" val="8192442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5</a:t>
            </a:fld>
            <a:endParaRPr lang="en-US" dirty="0"/>
          </a:p>
        </p:txBody>
      </p:sp>
      <p:sp>
        <p:nvSpPr>
          <p:cNvPr id="4" name="TextBox 3"/>
          <p:cNvSpPr txBox="1"/>
          <p:nvPr/>
        </p:nvSpPr>
        <p:spPr>
          <a:xfrm>
            <a:off x="381000" y="609600"/>
            <a:ext cx="8218129" cy="523220"/>
          </a:xfrm>
          <a:prstGeom prst="rect">
            <a:avLst/>
          </a:prstGeom>
          <a:noFill/>
        </p:spPr>
        <p:txBody>
          <a:bodyPr wrap="square" rtlCol="0">
            <a:spAutoFit/>
          </a:bodyPr>
          <a:lstStyle/>
          <a:p>
            <a:pPr algn="ctr" defTabSz="457200"/>
            <a:r>
              <a:rPr lang="en-US" sz="2800" dirty="0" smtClean="0">
                <a:solidFill>
                  <a:srgbClr val="FFFFFF"/>
                </a:solidFill>
                <a:latin typeface="Calibri"/>
              </a:rPr>
              <a:t>Topics in Surface-Atmosphere Exchange Science</a:t>
            </a:r>
            <a:endParaRPr lang="en-US" sz="2800" dirty="0">
              <a:solidFill>
                <a:srgbClr val="FFFFFF"/>
              </a:solidFill>
              <a:latin typeface="Calibri"/>
            </a:endParaRPr>
          </a:p>
        </p:txBody>
      </p:sp>
      <p:sp>
        <p:nvSpPr>
          <p:cNvPr id="5" name="TextBox 4"/>
          <p:cNvSpPr txBox="1"/>
          <p:nvPr/>
        </p:nvSpPr>
        <p:spPr>
          <a:xfrm>
            <a:off x="762000" y="1524000"/>
            <a:ext cx="7641167" cy="1025922"/>
          </a:xfrm>
          <a:prstGeom prst="rect">
            <a:avLst/>
          </a:prstGeom>
          <a:noFill/>
        </p:spPr>
        <p:txBody>
          <a:bodyPr wrap="square" rtlCol="0">
            <a:spAutoFit/>
          </a:bodyPr>
          <a:lstStyle/>
          <a:p>
            <a:pPr marL="285750" indent="-285750">
              <a:spcAft>
                <a:spcPts val="800"/>
              </a:spcAft>
              <a:buFont typeface="Wingdings" charset="2"/>
              <a:buChar char="ü"/>
            </a:pPr>
            <a:r>
              <a:rPr lang="en-US" dirty="0" smtClean="0">
                <a:solidFill>
                  <a:schemeClr val="bg1"/>
                </a:solidFill>
                <a:cs typeface="Gill Sans"/>
              </a:rPr>
              <a:t>Magnitude and identity of biogenic hydrocarbon compounds emitted from vegetation.</a:t>
            </a:r>
          </a:p>
          <a:p>
            <a:pPr marL="742950" lvl="1" indent="-285750">
              <a:spcAft>
                <a:spcPts val="800"/>
              </a:spcAft>
              <a:buFontTx/>
              <a:buChar char="-"/>
            </a:pPr>
            <a:r>
              <a:rPr lang="en-US" dirty="0" smtClean="0">
                <a:solidFill>
                  <a:schemeClr val="bg1"/>
                </a:solidFill>
                <a:cs typeface="Gill Sans"/>
              </a:rPr>
              <a:t>Park et al. (2013); Chan et al., (2013); Park et al. (2014)</a:t>
            </a:r>
          </a:p>
        </p:txBody>
      </p:sp>
      <p:sp>
        <p:nvSpPr>
          <p:cNvPr id="6" name="TextBox 5"/>
          <p:cNvSpPr txBox="1"/>
          <p:nvPr/>
        </p:nvSpPr>
        <p:spPr>
          <a:xfrm>
            <a:off x="762000" y="4191000"/>
            <a:ext cx="7641167" cy="1508105"/>
          </a:xfrm>
          <a:prstGeom prst="rect">
            <a:avLst/>
          </a:prstGeom>
          <a:noFill/>
        </p:spPr>
        <p:txBody>
          <a:bodyPr wrap="square" rtlCol="0">
            <a:spAutoFit/>
          </a:bodyPr>
          <a:lstStyle/>
          <a:p>
            <a:pPr marL="285750" indent="-285750">
              <a:spcAft>
                <a:spcPts val="800"/>
              </a:spcAft>
              <a:buFont typeface="Wingdings" charset="2"/>
              <a:buChar char="ü"/>
            </a:pPr>
            <a:r>
              <a:rPr lang="en-US" dirty="0" smtClean="0">
                <a:solidFill>
                  <a:srgbClr val="7F7F7F"/>
                </a:solidFill>
                <a:cs typeface="Gill Sans"/>
              </a:rPr>
              <a:t>Bi-directional exchange</a:t>
            </a:r>
          </a:p>
          <a:p>
            <a:pPr lvl="1">
              <a:spcAft>
                <a:spcPts val="800"/>
              </a:spcAft>
            </a:pPr>
            <a:r>
              <a:rPr lang="en-US" dirty="0" smtClean="0">
                <a:solidFill>
                  <a:srgbClr val="7F7F7F"/>
                </a:solidFill>
                <a:cs typeface="Gill Sans"/>
              </a:rPr>
              <a:t>- NH</a:t>
            </a:r>
            <a:r>
              <a:rPr lang="en-US" baseline="-25000" dirty="0" smtClean="0">
                <a:solidFill>
                  <a:srgbClr val="7F7F7F"/>
                </a:solidFill>
                <a:cs typeface="Gill Sans"/>
              </a:rPr>
              <a:t>3	</a:t>
            </a:r>
            <a:r>
              <a:rPr lang="en-US" dirty="0" err="1" smtClean="0">
                <a:solidFill>
                  <a:srgbClr val="7F7F7F"/>
                </a:solidFill>
                <a:cs typeface="Gill Sans"/>
              </a:rPr>
              <a:t>Nemitz</a:t>
            </a:r>
            <a:r>
              <a:rPr lang="en-US" dirty="0" smtClean="0">
                <a:solidFill>
                  <a:srgbClr val="7F7F7F"/>
                </a:solidFill>
                <a:cs typeface="Gill Sans"/>
              </a:rPr>
              <a:t> et al. (2001); </a:t>
            </a:r>
            <a:r>
              <a:rPr lang="en-US" dirty="0" err="1" smtClean="0">
                <a:solidFill>
                  <a:srgbClr val="7F7F7F"/>
                </a:solidFill>
                <a:cs typeface="Gill Sans"/>
              </a:rPr>
              <a:t>Pleim</a:t>
            </a:r>
            <a:r>
              <a:rPr lang="en-US" dirty="0" smtClean="0">
                <a:solidFill>
                  <a:srgbClr val="7F7F7F"/>
                </a:solidFill>
                <a:cs typeface="Gill Sans"/>
              </a:rPr>
              <a:t> et al. (2013)</a:t>
            </a:r>
            <a:endParaRPr lang="en-US" baseline="-25000" dirty="0" smtClean="0">
              <a:solidFill>
                <a:srgbClr val="7F7F7F"/>
              </a:solidFill>
              <a:cs typeface="Gill Sans"/>
            </a:endParaRPr>
          </a:p>
          <a:p>
            <a:pPr lvl="1">
              <a:spcAft>
                <a:spcPts val="800"/>
              </a:spcAft>
            </a:pPr>
            <a:r>
              <a:rPr lang="en-US" dirty="0" smtClean="0">
                <a:solidFill>
                  <a:srgbClr val="7F7F7F"/>
                </a:solidFill>
                <a:cs typeface="Gill Sans"/>
              </a:rPr>
              <a:t>- BVOCs	</a:t>
            </a:r>
            <a:r>
              <a:rPr lang="en-US" dirty="0" err="1" smtClean="0">
                <a:solidFill>
                  <a:srgbClr val="7F7F7F"/>
                </a:solidFill>
                <a:cs typeface="Gill Sans"/>
              </a:rPr>
              <a:t>Niinemets</a:t>
            </a:r>
            <a:r>
              <a:rPr lang="en-US" dirty="0" smtClean="0">
                <a:solidFill>
                  <a:srgbClr val="7F7F7F"/>
                </a:solidFill>
                <a:cs typeface="Gill Sans"/>
              </a:rPr>
              <a:t> et al. (2014); Park et al. (2014); Karl et al. (2010)</a:t>
            </a:r>
          </a:p>
          <a:p>
            <a:pPr lvl="1">
              <a:spcAft>
                <a:spcPts val="800"/>
              </a:spcAft>
            </a:pPr>
            <a:r>
              <a:rPr lang="en-US" dirty="0" smtClean="0">
                <a:solidFill>
                  <a:srgbClr val="7F7F7F"/>
                </a:solidFill>
                <a:cs typeface="Gill Sans"/>
              </a:rPr>
              <a:t>- particles	</a:t>
            </a:r>
            <a:r>
              <a:rPr lang="en-US" dirty="0" err="1" smtClean="0">
                <a:solidFill>
                  <a:srgbClr val="7F7F7F"/>
                </a:solidFill>
                <a:cs typeface="Gill Sans"/>
              </a:rPr>
              <a:t>Rannik</a:t>
            </a:r>
            <a:r>
              <a:rPr lang="en-US" dirty="0" smtClean="0">
                <a:solidFill>
                  <a:srgbClr val="7F7F7F"/>
                </a:solidFill>
                <a:cs typeface="Gill Sans"/>
              </a:rPr>
              <a:t> et al. (2016); Farmer et al. (2013); Pryor et al. (2013)</a:t>
            </a:r>
          </a:p>
        </p:txBody>
      </p:sp>
      <p:sp>
        <p:nvSpPr>
          <p:cNvPr id="7" name="TextBox 6"/>
          <p:cNvSpPr txBox="1"/>
          <p:nvPr/>
        </p:nvSpPr>
        <p:spPr>
          <a:xfrm>
            <a:off x="762000" y="2743200"/>
            <a:ext cx="7848600" cy="1128514"/>
          </a:xfrm>
          <a:prstGeom prst="rect">
            <a:avLst/>
          </a:prstGeom>
          <a:noFill/>
        </p:spPr>
        <p:txBody>
          <a:bodyPr wrap="square" rtlCol="0">
            <a:spAutoFit/>
          </a:bodyPr>
          <a:lstStyle/>
          <a:p>
            <a:pPr marL="285750" indent="-285750">
              <a:spcAft>
                <a:spcPts val="800"/>
              </a:spcAft>
              <a:buFont typeface="Wingdings" charset="2"/>
              <a:buChar char="ü"/>
            </a:pPr>
            <a:r>
              <a:rPr lang="en-US" dirty="0">
                <a:solidFill>
                  <a:schemeClr val="tx1">
                    <a:lumMod val="50000"/>
                    <a:lumOff val="50000"/>
                  </a:schemeClr>
                </a:solidFill>
                <a:cs typeface="Gill Sans"/>
              </a:rPr>
              <a:t>Chemical processing of </a:t>
            </a:r>
            <a:r>
              <a:rPr lang="en-US" dirty="0" err="1" smtClean="0">
                <a:solidFill>
                  <a:schemeClr val="tx1">
                    <a:lumMod val="50000"/>
                    <a:lumOff val="50000"/>
                  </a:schemeClr>
                </a:solidFill>
                <a:cs typeface="Gill Sans"/>
              </a:rPr>
              <a:t>biogenics</a:t>
            </a:r>
            <a:r>
              <a:rPr lang="en-US" dirty="0" smtClean="0">
                <a:solidFill>
                  <a:schemeClr val="tx1">
                    <a:lumMod val="50000"/>
                    <a:lumOff val="50000"/>
                  </a:schemeClr>
                </a:solidFill>
                <a:cs typeface="Gill Sans"/>
              </a:rPr>
              <a:t> </a:t>
            </a:r>
            <a:r>
              <a:rPr lang="en-US" dirty="0">
                <a:solidFill>
                  <a:schemeClr val="tx1">
                    <a:lumMod val="50000"/>
                    <a:lumOff val="50000"/>
                  </a:schemeClr>
                </a:solidFill>
                <a:cs typeface="Gill Sans"/>
              </a:rPr>
              <a:t>within and above vegetative canopies.</a:t>
            </a:r>
          </a:p>
          <a:p>
            <a:pPr lvl="1">
              <a:spcAft>
                <a:spcPts val="800"/>
              </a:spcAft>
            </a:pPr>
            <a:r>
              <a:rPr lang="en-US" dirty="0">
                <a:solidFill>
                  <a:schemeClr val="tx1">
                    <a:lumMod val="50000"/>
                    <a:lumOff val="50000"/>
                  </a:schemeClr>
                </a:solidFill>
                <a:cs typeface="Gill Sans"/>
              </a:rPr>
              <a:t>- Fuentes et al. (2007); Bryan et al. (2012); Saylor (2013)</a:t>
            </a:r>
          </a:p>
          <a:p>
            <a:pPr lvl="1">
              <a:spcAft>
                <a:spcPts val="800"/>
              </a:spcAft>
            </a:pPr>
            <a:r>
              <a:rPr lang="en-US" dirty="0">
                <a:solidFill>
                  <a:schemeClr val="tx1">
                    <a:lumMod val="50000"/>
                    <a:lumOff val="50000"/>
                  </a:schemeClr>
                </a:solidFill>
                <a:cs typeface="Gill Sans"/>
              </a:rPr>
              <a:t>- Wolfe et al. (2016), (2014) &amp; (2010); Hu et al. (2013)</a:t>
            </a:r>
          </a:p>
        </p:txBody>
      </p:sp>
    </p:spTree>
    <p:extLst>
      <p:ext uri="{BB962C8B-B14F-4D97-AF65-F5344CB8AC3E}">
        <p14:creationId xmlns:p14="http://schemas.microsoft.com/office/powerpoint/2010/main" val="32249933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6</a:t>
            </a:fld>
            <a:endParaRPr lang="en-US" dirty="0"/>
          </a:p>
        </p:txBody>
      </p:sp>
      <p:sp>
        <p:nvSpPr>
          <p:cNvPr id="4" name="TextBox 3"/>
          <p:cNvSpPr txBox="1"/>
          <p:nvPr/>
        </p:nvSpPr>
        <p:spPr>
          <a:xfrm>
            <a:off x="381000" y="609600"/>
            <a:ext cx="8218129" cy="523220"/>
          </a:xfrm>
          <a:prstGeom prst="rect">
            <a:avLst/>
          </a:prstGeom>
          <a:noFill/>
        </p:spPr>
        <p:txBody>
          <a:bodyPr wrap="square" rtlCol="0">
            <a:spAutoFit/>
          </a:bodyPr>
          <a:lstStyle/>
          <a:p>
            <a:pPr algn="ctr" defTabSz="457200"/>
            <a:r>
              <a:rPr lang="en-US" sz="2800" dirty="0" smtClean="0">
                <a:solidFill>
                  <a:srgbClr val="FFFFFF"/>
                </a:solidFill>
                <a:latin typeface="Calibri"/>
              </a:rPr>
              <a:t>Topics in Surface-Atmosphere Exchange Science</a:t>
            </a:r>
            <a:endParaRPr lang="en-US" sz="2800" dirty="0">
              <a:solidFill>
                <a:srgbClr val="FFFFFF"/>
              </a:solidFill>
              <a:latin typeface="Calibri"/>
            </a:endParaRPr>
          </a:p>
        </p:txBody>
      </p:sp>
      <p:sp>
        <p:nvSpPr>
          <p:cNvPr id="5" name="TextBox 4"/>
          <p:cNvSpPr txBox="1"/>
          <p:nvPr/>
        </p:nvSpPr>
        <p:spPr>
          <a:xfrm>
            <a:off x="762000" y="1524000"/>
            <a:ext cx="7641167" cy="1025922"/>
          </a:xfrm>
          <a:prstGeom prst="rect">
            <a:avLst/>
          </a:prstGeom>
          <a:noFill/>
        </p:spPr>
        <p:txBody>
          <a:bodyPr wrap="square" rtlCol="0">
            <a:spAutoFit/>
          </a:bodyPr>
          <a:lstStyle/>
          <a:p>
            <a:pPr marL="285750" indent="-285750">
              <a:spcAft>
                <a:spcPts val="800"/>
              </a:spcAft>
              <a:buFont typeface="Wingdings" charset="2"/>
              <a:buChar char="ü"/>
            </a:pPr>
            <a:r>
              <a:rPr lang="en-US" dirty="0" smtClean="0">
                <a:solidFill>
                  <a:srgbClr val="7F7F7F"/>
                </a:solidFill>
                <a:cs typeface="Gill Sans"/>
              </a:rPr>
              <a:t>Magnitude and identity of biogenic hydrocarbon compounds emitted from vegetation.</a:t>
            </a:r>
          </a:p>
          <a:p>
            <a:pPr marL="742950" lvl="1" indent="-285750">
              <a:spcAft>
                <a:spcPts val="800"/>
              </a:spcAft>
              <a:buFontTx/>
              <a:buChar char="-"/>
            </a:pPr>
            <a:r>
              <a:rPr lang="en-US" dirty="0" smtClean="0">
                <a:solidFill>
                  <a:srgbClr val="7F7F7F"/>
                </a:solidFill>
                <a:cs typeface="Gill Sans"/>
              </a:rPr>
              <a:t>Park et al. (2013); Chan et al., (2013); Park et al. (2014)</a:t>
            </a:r>
          </a:p>
        </p:txBody>
      </p:sp>
      <p:sp>
        <p:nvSpPr>
          <p:cNvPr id="6" name="TextBox 5"/>
          <p:cNvSpPr txBox="1"/>
          <p:nvPr/>
        </p:nvSpPr>
        <p:spPr>
          <a:xfrm>
            <a:off x="762000" y="4191000"/>
            <a:ext cx="7641167" cy="1508105"/>
          </a:xfrm>
          <a:prstGeom prst="rect">
            <a:avLst/>
          </a:prstGeom>
          <a:noFill/>
        </p:spPr>
        <p:txBody>
          <a:bodyPr wrap="square" rtlCol="0">
            <a:spAutoFit/>
          </a:bodyPr>
          <a:lstStyle/>
          <a:p>
            <a:pPr marL="285750" indent="-285750">
              <a:spcAft>
                <a:spcPts val="800"/>
              </a:spcAft>
              <a:buFont typeface="Wingdings" charset="2"/>
              <a:buChar char="ü"/>
            </a:pPr>
            <a:r>
              <a:rPr lang="en-US" dirty="0" smtClean="0">
                <a:solidFill>
                  <a:srgbClr val="7F7F7F"/>
                </a:solidFill>
                <a:cs typeface="Gill Sans"/>
              </a:rPr>
              <a:t>Bi-directional exchange</a:t>
            </a:r>
          </a:p>
          <a:p>
            <a:pPr lvl="1">
              <a:spcAft>
                <a:spcPts val="800"/>
              </a:spcAft>
            </a:pPr>
            <a:r>
              <a:rPr lang="en-US" dirty="0" smtClean="0">
                <a:solidFill>
                  <a:srgbClr val="7F7F7F"/>
                </a:solidFill>
                <a:cs typeface="Gill Sans"/>
              </a:rPr>
              <a:t>- NH</a:t>
            </a:r>
            <a:r>
              <a:rPr lang="en-US" baseline="-25000" dirty="0" smtClean="0">
                <a:solidFill>
                  <a:srgbClr val="7F7F7F"/>
                </a:solidFill>
                <a:cs typeface="Gill Sans"/>
              </a:rPr>
              <a:t>3	</a:t>
            </a:r>
            <a:r>
              <a:rPr lang="en-US" dirty="0" err="1" smtClean="0">
                <a:solidFill>
                  <a:srgbClr val="7F7F7F"/>
                </a:solidFill>
                <a:cs typeface="Gill Sans"/>
              </a:rPr>
              <a:t>Nemitz</a:t>
            </a:r>
            <a:r>
              <a:rPr lang="en-US" dirty="0" smtClean="0">
                <a:solidFill>
                  <a:srgbClr val="7F7F7F"/>
                </a:solidFill>
                <a:cs typeface="Gill Sans"/>
              </a:rPr>
              <a:t> et al. (2001); </a:t>
            </a:r>
            <a:r>
              <a:rPr lang="en-US" dirty="0" err="1" smtClean="0">
                <a:solidFill>
                  <a:srgbClr val="7F7F7F"/>
                </a:solidFill>
                <a:cs typeface="Gill Sans"/>
              </a:rPr>
              <a:t>Pleim</a:t>
            </a:r>
            <a:r>
              <a:rPr lang="en-US" dirty="0" smtClean="0">
                <a:solidFill>
                  <a:srgbClr val="7F7F7F"/>
                </a:solidFill>
                <a:cs typeface="Gill Sans"/>
              </a:rPr>
              <a:t> et al. (2013)</a:t>
            </a:r>
            <a:endParaRPr lang="en-US" baseline="-25000" dirty="0" smtClean="0">
              <a:solidFill>
                <a:srgbClr val="7F7F7F"/>
              </a:solidFill>
              <a:cs typeface="Gill Sans"/>
            </a:endParaRPr>
          </a:p>
          <a:p>
            <a:pPr lvl="1">
              <a:spcAft>
                <a:spcPts val="800"/>
              </a:spcAft>
            </a:pPr>
            <a:r>
              <a:rPr lang="en-US" dirty="0" smtClean="0">
                <a:solidFill>
                  <a:srgbClr val="7F7F7F"/>
                </a:solidFill>
                <a:cs typeface="Gill Sans"/>
              </a:rPr>
              <a:t>- BVOCs	</a:t>
            </a:r>
            <a:r>
              <a:rPr lang="en-US" dirty="0" err="1" smtClean="0">
                <a:solidFill>
                  <a:srgbClr val="7F7F7F"/>
                </a:solidFill>
                <a:cs typeface="Gill Sans"/>
              </a:rPr>
              <a:t>Niinemets</a:t>
            </a:r>
            <a:r>
              <a:rPr lang="en-US" dirty="0" smtClean="0">
                <a:solidFill>
                  <a:srgbClr val="7F7F7F"/>
                </a:solidFill>
                <a:cs typeface="Gill Sans"/>
              </a:rPr>
              <a:t> et al. (2014); Park et al. (2014); Karl et al. (2010)</a:t>
            </a:r>
          </a:p>
          <a:p>
            <a:pPr lvl="1">
              <a:spcAft>
                <a:spcPts val="800"/>
              </a:spcAft>
            </a:pPr>
            <a:r>
              <a:rPr lang="en-US" dirty="0" smtClean="0">
                <a:solidFill>
                  <a:srgbClr val="7F7F7F"/>
                </a:solidFill>
                <a:cs typeface="Gill Sans"/>
              </a:rPr>
              <a:t>- particles	</a:t>
            </a:r>
            <a:r>
              <a:rPr lang="en-US" dirty="0" err="1" smtClean="0">
                <a:solidFill>
                  <a:srgbClr val="7F7F7F"/>
                </a:solidFill>
                <a:cs typeface="Gill Sans"/>
              </a:rPr>
              <a:t>Rannik</a:t>
            </a:r>
            <a:r>
              <a:rPr lang="en-US" dirty="0" smtClean="0">
                <a:solidFill>
                  <a:srgbClr val="7F7F7F"/>
                </a:solidFill>
                <a:cs typeface="Gill Sans"/>
              </a:rPr>
              <a:t> et al. (2016); Farmer et al. (2013); Pryor et al. (2013)</a:t>
            </a:r>
          </a:p>
        </p:txBody>
      </p:sp>
      <p:sp>
        <p:nvSpPr>
          <p:cNvPr id="7" name="TextBox 6"/>
          <p:cNvSpPr txBox="1"/>
          <p:nvPr/>
        </p:nvSpPr>
        <p:spPr>
          <a:xfrm>
            <a:off x="762000" y="2743200"/>
            <a:ext cx="7848600" cy="1128514"/>
          </a:xfrm>
          <a:prstGeom prst="rect">
            <a:avLst/>
          </a:prstGeom>
          <a:noFill/>
        </p:spPr>
        <p:txBody>
          <a:bodyPr wrap="square" rtlCol="0">
            <a:spAutoFit/>
          </a:bodyPr>
          <a:lstStyle/>
          <a:p>
            <a:pPr marL="285750" indent="-285750">
              <a:spcAft>
                <a:spcPts val="800"/>
              </a:spcAft>
              <a:buFont typeface="Wingdings" charset="2"/>
              <a:buChar char="ü"/>
            </a:pPr>
            <a:r>
              <a:rPr lang="en-US" dirty="0">
                <a:solidFill>
                  <a:srgbClr val="FFFFFF"/>
                </a:solidFill>
                <a:cs typeface="Gill Sans"/>
              </a:rPr>
              <a:t>Chemical processing of </a:t>
            </a:r>
            <a:r>
              <a:rPr lang="en-US" dirty="0" err="1" smtClean="0">
                <a:solidFill>
                  <a:srgbClr val="FFFFFF"/>
                </a:solidFill>
                <a:cs typeface="Gill Sans"/>
              </a:rPr>
              <a:t>biogenics</a:t>
            </a:r>
            <a:r>
              <a:rPr lang="en-US" dirty="0" smtClean="0">
                <a:solidFill>
                  <a:srgbClr val="FFFFFF"/>
                </a:solidFill>
                <a:cs typeface="Gill Sans"/>
              </a:rPr>
              <a:t> </a:t>
            </a:r>
            <a:r>
              <a:rPr lang="en-US" dirty="0">
                <a:solidFill>
                  <a:srgbClr val="FFFFFF"/>
                </a:solidFill>
                <a:cs typeface="Gill Sans"/>
              </a:rPr>
              <a:t>within and above vegetative canopies.</a:t>
            </a:r>
          </a:p>
          <a:p>
            <a:pPr lvl="1">
              <a:spcAft>
                <a:spcPts val="800"/>
              </a:spcAft>
            </a:pPr>
            <a:r>
              <a:rPr lang="en-US" dirty="0">
                <a:solidFill>
                  <a:srgbClr val="FFFFFF"/>
                </a:solidFill>
                <a:cs typeface="Gill Sans"/>
              </a:rPr>
              <a:t>- Fuentes et al. (2007); Bryan et al. (2012); Saylor (2013)</a:t>
            </a:r>
          </a:p>
          <a:p>
            <a:pPr lvl="1">
              <a:spcAft>
                <a:spcPts val="800"/>
              </a:spcAft>
            </a:pPr>
            <a:r>
              <a:rPr lang="en-US" dirty="0">
                <a:solidFill>
                  <a:srgbClr val="FFFFFF"/>
                </a:solidFill>
                <a:cs typeface="Gill Sans"/>
              </a:rPr>
              <a:t>- Wolfe et al. (2016), (2014) &amp; (</a:t>
            </a:r>
            <a:r>
              <a:rPr lang="en-US" dirty="0" smtClean="0">
                <a:solidFill>
                  <a:srgbClr val="FFFFFF"/>
                </a:solidFill>
                <a:cs typeface="Gill Sans"/>
              </a:rPr>
              <a:t>2011)</a:t>
            </a:r>
            <a:r>
              <a:rPr lang="en-US" dirty="0">
                <a:solidFill>
                  <a:srgbClr val="FFFFFF"/>
                </a:solidFill>
                <a:cs typeface="Gill Sans"/>
              </a:rPr>
              <a:t>; Hu et al. (</a:t>
            </a:r>
            <a:r>
              <a:rPr lang="en-US" dirty="0" smtClean="0">
                <a:solidFill>
                  <a:srgbClr val="FFFFFF"/>
                </a:solidFill>
                <a:cs typeface="Gill Sans"/>
              </a:rPr>
              <a:t>2015)</a:t>
            </a:r>
            <a:endParaRPr lang="en-US" dirty="0">
              <a:solidFill>
                <a:srgbClr val="FFFFFF"/>
              </a:solidFill>
              <a:cs typeface="Gill Sans"/>
            </a:endParaRPr>
          </a:p>
        </p:txBody>
      </p:sp>
    </p:spTree>
    <p:extLst>
      <p:ext uri="{BB962C8B-B14F-4D97-AF65-F5344CB8AC3E}">
        <p14:creationId xmlns:p14="http://schemas.microsoft.com/office/powerpoint/2010/main" val="8777165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7</a:t>
            </a:fld>
            <a:endParaRPr lang="en-US" dirty="0"/>
          </a:p>
        </p:txBody>
      </p:sp>
      <p:sp>
        <p:nvSpPr>
          <p:cNvPr id="4" name="TextBox 3"/>
          <p:cNvSpPr txBox="1"/>
          <p:nvPr/>
        </p:nvSpPr>
        <p:spPr>
          <a:xfrm>
            <a:off x="381000" y="609600"/>
            <a:ext cx="8218129" cy="523220"/>
          </a:xfrm>
          <a:prstGeom prst="rect">
            <a:avLst/>
          </a:prstGeom>
          <a:noFill/>
        </p:spPr>
        <p:txBody>
          <a:bodyPr wrap="square" rtlCol="0">
            <a:spAutoFit/>
          </a:bodyPr>
          <a:lstStyle/>
          <a:p>
            <a:pPr algn="ctr" defTabSz="457200"/>
            <a:r>
              <a:rPr lang="en-US" sz="2800" dirty="0" smtClean="0">
                <a:solidFill>
                  <a:srgbClr val="FFFFFF"/>
                </a:solidFill>
                <a:latin typeface="Calibri"/>
              </a:rPr>
              <a:t>Topics in Surface-Atmosphere Exchange Science</a:t>
            </a:r>
            <a:endParaRPr lang="en-US" sz="2800" dirty="0">
              <a:solidFill>
                <a:srgbClr val="FFFFFF"/>
              </a:solidFill>
              <a:latin typeface="Calibri"/>
            </a:endParaRPr>
          </a:p>
        </p:txBody>
      </p:sp>
      <p:sp>
        <p:nvSpPr>
          <p:cNvPr id="5" name="TextBox 4"/>
          <p:cNvSpPr txBox="1"/>
          <p:nvPr/>
        </p:nvSpPr>
        <p:spPr>
          <a:xfrm>
            <a:off x="762000" y="1524000"/>
            <a:ext cx="7641167" cy="1025922"/>
          </a:xfrm>
          <a:prstGeom prst="rect">
            <a:avLst/>
          </a:prstGeom>
          <a:noFill/>
        </p:spPr>
        <p:txBody>
          <a:bodyPr wrap="square" rtlCol="0">
            <a:spAutoFit/>
          </a:bodyPr>
          <a:lstStyle/>
          <a:p>
            <a:pPr marL="285750" indent="-285750">
              <a:spcAft>
                <a:spcPts val="800"/>
              </a:spcAft>
              <a:buFont typeface="Wingdings" charset="2"/>
              <a:buChar char="ü"/>
            </a:pPr>
            <a:r>
              <a:rPr lang="en-US" dirty="0" smtClean="0">
                <a:solidFill>
                  <a:srgbClr val="7F7F7F"/>
                </a:solidFill>
                <a:cs typeface="Gill Sans"/>
              </a:rPr>
              <a:t>Magnitude and identity of biogenic hydrocarbon compounds emitted from vegetation.</a:t>
            </a:r>
          </a:p>
          <a:p>
            <a:pPr marL="742950" lvl="1" indent="-285750">
              <a:spcAft>
                <a:spcPts val="800"/>
              </a:spcAft>
              <a:buFontTx/>
              <a:buChar char="-"/>
            </a:pPr>
            <a:r>
              <a:rPr lang="en-US" dirty="0" smtClean="0">
                <a:solidFill>
                  <a:srgbClr val="7F7F7F"/>
                </a:solidFill>
                <a:cs typeface="Gill Sans"/>
              </a:rPr>
              <a:t>Park et al. (2013); Chan et al., (2013); Park et al. (2014)</a:t>
            </a:r>
          </a:p>
        </p:txBody>
      </p:sp>
      <p:sp>
        <p:nvSpPr>
          <p:cNvPr id="6" name="TextBox 5"/>
          <p:cNvSpPr txBox="1"/>
          <p:nvPr/>
        </p:nvSpPr>
        <p:spPr>
          <a:xfrm>
            <a:off x="762000" y="4191000"/>
            <a:ext cx="7641167" cy="1508105"/>
          </a:xfrm>
          <a:prstGeom prst="rect">
            <a:avLst/>
          </a:prstGeom>
          <a:noFill/>
        </p:spPr>
        <p:txBody>
          <a:bodyPr wrap="square" rtlCol="0">
            <a:spAutoFit/>
          </a:bodyPr>
          <a:lstStyle/>
          <a:p>
            <a:pPr marL="285750" indent="-285750">
              <a:spcAft>
                <a:spcPts val="800"/>
              </a:spcAft>
              <a:buFont typeface="Wingdings" charset="2"/>
              <a:buChar char="ü"/>
            </a:pPr>
            <a:r>
              <a:rPr lang="en-US" dirty="0" smtClean="0">
                <a:solidFill>
                  <a:srgbClr val="FFFFFF"/>
                </a:solidFill>
                <a:cs typeface="Gill Sans"/>
              </a:rPr>
              <a:t>Bi-directional exchange</a:t>
            </a:r>
          </a:p>
          <a:p>
            <a:pPr lvl="1">
              <a:spcAft>
                <a:spcPts val="800"/>
              </a:spcAft>
            </a:pPr>
            <a:r>
              <a:rPr lang="en-US" dirty="0" smtClean="0">
                <a:solidFill>
                  <a:srgbClr val="FFFFFF"/>
                </a:solidFill>
                <a:cs typeface="Gill Sans"/>
              </a:rPr>
              <a:t>- NH</a:t>
            </a:r>
            <a:r>
              <a:rPr lang="en-US" baseline="-25000" dirty="0" smtClean="0">
                <a:solidFill>
                  <a:srgbClr val="FFFFFF"/>
                </a:solidFill>
                <a:cs typeface="Gill Sans"/>
              </a:rPr>
              <a:t>3	</a:t>
            </a:r>
            <a:r>
              <a:rPr lang="en-US" dirty="0" err="1" smtClean="0">
                <a:solidFill>
                  <a:srgbClr val="FFFFFF"/>
                </a:solidFill>
                <a:cs typeface="Gill Sans"/>
              </a:rPr>
              <a:t>Nemitz</a:t>
            </a:r>
            <a:r>
              <a:rPr lang="en-US" dirty="0" smtClean="0">
                <a:solidFill>
                  <a:srgbClr val="FFFFFF"/>
                </a:solidFill>
                <a:cs typeface="Gill Sans"/>
              </a:rPr>
              <a:t> et al. (2001); </a:t>
            </a:r>
            <a:r>
              <a:rPr lang="en-US" dirty="0" err="1" smtClean="0">
                <a:solidFill>
                  <a:srgbClr val="FFFFFF"/>
                </a:solidFill>
                <a:cs typeface="Gill Sans"/>
              </a:rPr>
              <a:t>Pleim</a:t>
            </a:r>
            <a:r>
              <a:rPr lang="en-US" dirty="0" smtClean="0">
                <a:solidFill>
                  <a:srgbClr val="FFFFFF"/>
                </a:solidFill>
                <a:cs typeface="Gill Sans"/>
              </a:rPr>
              <a:t> et al. (2013)</a:t>
            </a:r>
            <a:endParaRPr lang="en-US" baseline="-25000" dirty="0" smtClean="0">
              <a:solidFill>
                <a:srgbClr val="FFFFFF"/>
              </a:solidFill>
              <a:cs typeface="Gill Sans"/>
            </a:endParaRPr>
          </a:p>
          <a:p>
            <a:pPr lvl="1">
              <a:spcAft>
                <a:spcPts val="800"/>
              </a:spcAft>
            </a:pPr>
            <a:r>
              <a:rPr lang="en-US" dirty="0" smtClean="0">
                <a:solidFill>
                  <a:srgbClr val="FFFFFF"/>
                </a:solidFill>
                <a:cs typeface="Gill Sans"/>
              </a:rPr>
              <a:t>- BVOCs	</a:t>
            </a:r>
            <a:r>
              <a:rPr lang="en-US" dirty="0" err="1" smtClean="0">
                <a:solidFill>
                  <a:srgbClr val="FFFFFF"/>
                </a:solidFill>
                <a:cs typeface="Gill Sans"/>
              </a:rPr>
              <a:t>Niinemets</a:t>
            </a:r>
            <a:r>
              <a:rPr lang="en-US" dirty="0" smtClean="0">
                <a:solidFill>
                  <a:srgbClr val="FFFFFF"/>
                </a:solidFill>
                <a:cs typeface="Gill Sans"/>
              </a:rPr>
              <a:t> et al. (2014); Park et al. (2013); Karl et al. (2010)</a:t>
            </a:r>
          </a:p>
          <a:p>
            <a:pPr lvl="1">
              <a:spcAft>
                <a:spcPts val="800"/>
              </a:spcAft>
            </a:pPr>
            <a:r>
              <a:rPr lang="en-US" dirty="0" smtClean="0">
                <a:solidFill>
                  <a:srgbClr val="FFFFFF"/>
                </a:solidFill>
                <a:cs typeface="Gill Sans"/>
              </a:rPr>
              <a:t>- particles	</a:t>
            </a:r>
            <a:r>
              <a:rPr lang="en-US" dirty="0" err="1" smtClean="0">
                <a:solidFill>
                  <a:srgbClr val="FFFFFF"/>
                </a:solidFill>
                <a:cs typeface="Gill Sans"/>
              </a:rPr>
              <a:t>Rannik</a:t>
            </a:r>
            <a:r>
              <a:rPr lang="en-US" dirty="0" smtClean="0">
                <a:solidFill>
                  <a:srgbClr val="FFFFFF"/>
                </a:solidFill>
                <a:cs typeface="Gill Sans"/>
              </a:rPr>
              <a:t> et al. (2016); Farmer et al. (2013); Pryor et al. (2013)</a:t>
            </a:r>
          </a:p>
        </p:txBody>
      </p:sp>
      <p:sp>
        <p:nvSpPr>
          <p:cNvPr id="7" name="TextBox 6"/>
          <p:cNvSpPr txBox="1"/>
          <p:nvPr/>
        </p:nvSpPr>
        <p:spPr>
          <a:xfrm>
            <a:off x="762000" y="2743200"/>
            <a:ext cx="7848600" cy="1128514"/>
          </a:xfrm>
          <a:prstGeom prst="rect">
            <a:avLst/>
          </a:prstGeom>
          <a:noFill/>
        </p:spPr>
        <p:txBody>
          <a:bodyPr wrap="square" rtlCol="0">
            <a:spAutoFit/>
          </a:bodyPr>
          <a:lstStyle/>
          <a:p>
            <a:pPr marL="285750" indent="-285750">
              <a:spcAft>
                <a:spcPts val="800"/>
              </a:spcAft>
              <a:buFont typeface="Wingdings" charset="2"/>
              <a:buChar char="ü"/>
            </a:pPr>
            <a:r>
              <a:rPr lang="en-US" dirty="0">
                <a:solidFill>
                  <a:srgbClr val="7F7F7F"/>
                </a:solidFill>
                <a:cs typeface="Gill Sans"/>
              </a:rPr>
              <a:t>Chemical processing of </a:t>
            </a:r>
            <a:r>
              <a:rPr lang="en-US" dirty="0" err="1" smtClean="0">
                <a:solidFill>
                  <a:srgbClr val="7F7F7F"/>
                </a:solidFill>
                <a:cs typeface="Gill Sans"/>
              </a:rPr>
              <a:t>biogenics</a:t>
            </a:r>
            <a:r>
              <a:rPr lang="en-US" dirty="0" smtClean="0">
                <a:solidFill>
                  <a:srgbClr val="7F7F7F"/>
                </a:solidFill>
                <a:cs typeface="Gill Sans"/>
              </a:rPr>
              <a:t> </a:t>
            </a:r>
            <a:r>
              <a:rPr lang="en-US" dirty="0">
                <a:solidFill>
                  <a:srgbClr val="7F7F7F"/>
                </a:solidFill>
                <a:cs typeface="Gill Sans"/>
              </a:rPr>
              <a:t>within and above vegetative canopies.</a:t>
            </a:r>
          </a:p>
          <a:p>
            <a:pPr lvl="1">
              <a:spcAft>
                <a:spcPts val="800"/>
              </a:spcAft>
            </a:pPr>
            <a:r>
              <a:rPr lang="en-US" dirty="0">
                <a:solidFill>
                  <a:srgbClr val="7F7F7F"/>
                </a:solidFill>
                <a:cs typeface="Gill Sans"/>
              </a:rPr>
              <a:t>- Fuentes et al. (2007); Bryan et al. (2012); Saylor (2013)</a:t>
            </a:r>
          </a:p>
          <a:p>
            <a:pPr lvl="1">
              <a:spcAft>
                <a:spcPts val="800"/>
              </a:spcAft>
            </a:pPr>
            <a:r>
              <a:rPr lang="en-US" dirty="0">
                <a:solidFill>
                  <a:srgbClr val="7F7F7F"/>
                </a:solidFill>
                <a:cs typeface="Gill Sans"/>
              </a:rPr>
              <a:t>- Wolfe et al. (2016), (2014) &amp; (2010); Hu et al. (2013)</a:t>
            </a:r>
          </a:p>
        </p:txBody>
      </p:sp>
    </p:spTree>
    <p:extLst>
      <p:ext uri="{BB962C8B-B14F-4D97-AF65-F5344CB8AC3E}">
        <p14:creationId xmlns:p14="http://schemas.microsoft.com/office/powerpoint/2010/main" val="272583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8</a:t>
            </a:fld>
            <a:endParaRPr lang="en-US" dirty="0"/>
          </a:p>
        </p:txBody>
      </p:sp>
      <p:sp>
        <p:nvSpPr>
          <p:cNvPr id="4" name="TextBox 3"/>
          <p:cNvSpPr txBox="1"/>
          <p:nvPr/>
        </p:nvSpPr>
        <p:spPr>
          <a:xfrm>
            <a:off x="609600" y="1524000"/>
            <a:ext cx="7857287" cy="4062651"/>
          </a:xfrm>
          <a:prstGeom prst="rect">
            <a:avLst/>
          </a:prstGeom>
          <a:noFill/>
        </p:spPr>
        <p:txBody>
          <a:bodyPr wrap="square" rtlCol="0">
            <a:spAutoFit/>
          </a:bodyPr>
          <a:lstStyle/>
          <a:p>
            <a:pPr marL="285750" indent="-285750">
              <a:spcAft>
                <a:spcPts val="800"/>
              </a:spcAft>
              <a:buFont typeface="Wingdings" charset="2"/>
              <a:buChar char="ü"/>
            </a:pPr>
            <a:r>
              <a:rPr lang="en-US" dirty="0" smtClean="0">
                <a:solidFill>
                  <a:srgbClr val="FFFFFF"/>
                </a:solidFill>
                <a:cs typeface="Gill Sans"/>
              </a:rPr>
              <a:t>Particle deposition parameterizations</a:t>
            </a:r>
          </a:p>
          <a:p>
            <a:pPr lvl="1">
              <a:spcAft>
                <a:spcPts val="800"/>
              </a:spcAft>
            </a:pPr>
            <a:r>
              <a:rPr lang="en-US" dirty="0" smtClean="0">
                <a:solidFill>
                  <a:srgbClr val="FFFFFF"/>
                </a:solidFill>
                <a:cs typeface="Gill Sans"/>
              </a:rPr>
              <a:t>	- </a:t>
            </a:r>
            <a:r>
              <a:rPr lang="en-US" dirty="0" err="1" smtClean="0">
                <a:solidFill>
                  <a:srgbClr val="FFFFFF"/>
                </a:solidFill>
                <a:cs typeface="Gill Sans"/>
              </a:rPr>
              <a:t>Im</a:t>
            </a:r>
            <a:r>
              <a:rPr lang="en-US" dirty="0" smtClean="0">
                <a:solidFill>
                  <a:srgbClr val="FFFFFF"/>
                </a:solidFill>
                <a:cs typeface="Gill Sans"/>
              </a:rPr>
              <a:t> et al. (2015) AQMEII PM evaluation</a:t>
            </a:r>
          </a:p>
          <a:p>
            <a:pPr lvl="4">
              <a:spcAft>
                <a:spcPts val="800"/>
              </a:spcAft>
            </a:pPr>
            <a:r>
              <a:rPr lang="en-US" dirty="0" smtClean="0">
                <a:solidFill>
                  <a:srgbClr val="FFFFFF"/>
                </a:solidFill>
                <a:cs typeface="Gill Sans"/>
              </a:rPr>
              <a:t>“… simulated dry deposition can lead to substantial differences among the models.</a:t>
            </a:r>
            <a:r>
              <a:rPr lang="en-US" dirty="0">
                <a:solidFill>
                  <a:srgbClr val="FFFFFF"/>
                </a:solidFill>
                <a:cs typeface="Gill Sans"/>
              </a:rPr>
              <a:t>” </a:t>
            </a:r>
            <a:endParaRPr lang="en-US" dirty="0" smtClean="0">
              <a:solidFill>
                <a:srgbClr val="FFFFFF"/>
              </a:solidFill>
              <a:cs typeface="Gill Sans"/>
            </a:endParaRPr>
          </a:p>
          <a:p>
            <a:pPr lvl="2">
              <a:spcAft>
                <a:spcPts val="800"/>
              </a:spcAft>
            </a:pPr>
            <a:r>
              <a:rPr lang="en-US" dirty="0" smtClean="0">
                <a:solidFill>
                  <a:srgbClr val="FFFFFF"/>
                </a:solidFill>
                <a:cs typeface="Gill Sans"/>
              </a:rPr>
              <a:t>- Lee et al. (2013) – </a:t>
            </a:r>
            <a:r>
              <a:rPr lang="en-US" dirty="0">
                <a:solidFill>
                  <a:srgbClr val="FFFFFF"/>
                </a:solidFill>
                <a:cs typeface="Gill Sans"/>
              </a:rPr>
              <a:t>global CCN most sensitive to dry </a:t>
            </a:r>
            <a:r>
              <a:rPr lang="en-US" dirty="0" smtClean="0">
                <a:solidFill>
                  <a:srgbClr val="FFFFFF"/>
                </a:solidFill>
                <a:cs typeface="Gill Sans"/>
              </a:rPr>
              <a:t>deposition</a:t>
            </a:r>
          </a:p>
          <a:p>
            <a:pPr lvl="2">
              <a:spcAft>
                <a:spcPts val="800"/>
              </a:spcAft>
            </a:pPr>
            <a:r>
              <a:rPr lang="en-US" dirty="0" smtClean="0">
                <a:solidFill>
                  <a:srgbClr val="7F7F7F"/>
                </a:solidFill>
                <a:cs typeface="Gill Sans"/>
              </a:rPr>
              <a:t>- </a:t>
            </a:r>
            <a:r>
              <a:rPr lang="en-US" dirty="0">
                <a:solidFill>
                  <a:srgbClr val="7F7F7F"/>
                </a:solidFill>
                <a:cs typeface="Gill Sans"/>
              </a:rPr>
              <a:t>Saylor, Baker &amp; Hicks (2015); Hicks et al. (2016</a:t>
            </a:r>
            <a:r>
              <a:rPr lang="en-US" dirty="0" smtClean="0">
                <a:solidFill>
                  <a:srgbClr val="7F7F7F"/>
                </a:solidFill>
                <a:cs typeface="Gill Sans"/>
              </a:rPr>
              <a:t>)</a:t>
            </a:r>
            <a:endParaRPr lang="en-US" sz="1050" dirty="0" smtClean="0">
              <a:solidFill>
                <a:srgbClr val="7F7F7F"/>
              </a:solidFill>
              <a:cs typeface="Gill Sans"/>
            </a:endParaRPr>
          </a:p>
          <a:p>
            <a:pPr lvl="1">
              <a:spcAft>
                <a:spcPts val="800"/>
              </a:spcAft>
            </a:pPr>
            <a:r>
              <a:rPr lang="en-US" dirty="0">
                <a:solidFill>
                  <a:srgbClr val="7F7F7F"/>
                </a:solidFill>
                <a:cs typeface="Gill Sans"/>
              </a:rPr>
              <a:t>	</a:t>
            </a:r>
            <a:r>
              <a:rPr lang="en-US" dirty="0" smtClean="0">
                <a:solidFill>
                  <a:srgbClr val="7F7F7F"/>
                </a:solidFill>
                <a:cs typeface="Gill Sans"/>
              </a:rPr>
              <a:t>- </a:t>
            </a:r>
            <a:r>
              <a:rPr lang="en-US" dirty="0" err="1" smtClean="0">
                <a:solidFill>
                  <a:srgbClr val="7F7F7F"/>
                </a:solidFill>
                <a:cs typeface="Gill Sans"/>
              </a:rPr>
              <a:t>Petroff</a:t>
            </a:r>
            <a:r>
              <a:rPr lang="en-US" dirty="0" smtClean="0">
                <a:solidFill>
                  <a:srgbClr val="7F7F7F"/>
                </a:solidFill>
                <a:cs typeface="Gill Sans"/>
              </a:rPr>
              <a:t> &amp; Zhang (2010); Pryor et al. (2008); Zhang &amp; Shao (2015)</a:t>
            </a:r>
          </a:p>
          <a:p>
            <a:pPr>
              <a:spcAft>
                <a:spcPts val="800"/>
              </a:spcAft>
            </a:pPr>
            <a:r>
              <a:rPr lang="en-US" dirty="0">
                <a:solidFill>
                  <a:srgbClr val="7F7F7F"/>
                </a:solidFill>
                <a:cs typeface="Gill Sans"/>
              </a:rPr>
              <a:t>	</a:t>
            </a:r>
            <a:r>
              <a:rPr lang="en-US" dirty="0" smtClean="0">
                <a:solidFill>
                  <a:srgbClr val="7F7F7F"/>
                </a:solidFill>
                <a:cs typeface="Gill Sans"/>
              </a:rPr>
              <a:t>- Huang et al. (2014); Zhang &amp; He (2014); </a:t>
            </a:r>
            <a:r>
              <a:rPr lang="en-US" dirty="0" err="1" smtClean="0">
                <a:solidFill>
                  <a:srgbClr val="7F7F7F"/>
                </a:solidFill>
                <a:cs typeface="Gill Sans"/>
              </a:rPr>
              <a:t>Kouznetsov</a:t>
            </a:r>
            <a:r>
              <a:rPr lang="en-US" dirty="0" smtClean="0">
                <a:solidFill>
                  <a:srgbClr val="7F7F7F"/>
                </a:solidFill>
                <a:cs typeface="Gill Sans"/>
              </a:rPr>
              <a:t> &amp; </a:t>
            </a:r>
            <a:r>
              <a:rPr lang="en-US" dirty="0" err="1" smtClean="0">
                <a:solidFill>
                  <a:srgbClr val="7F7F7F"/>
                </a:solidFill>
                <a:cs typeface="Gill Sans"/>
              </a:rPr>
              <a:t>Sofiev</a:t>
            </a:r>
            <a:r>
              <a:rPr lang="en-US" dirty="0" smtClean="0">
                <a:solidFill>
                  <a:srgbClr val="7F7F7F"/>
                </a:solidFill>
                <a:cs typeface="Gill Sans"/>
              </a:rPr>
              <a:t> (2012)</a:t>
            </a:r>
          </a:p>
          <a:p>
            <a:pPr>
              <a:spcAft>
                <a:spcPts val="800"/>
              </a:spcAft>
            </a:pPr>
            <a:r>
              <a:rPr lang="en-US" dirty="0">
                <a:solidFill>
                  <a:srgbClr val="7F7F7F"/>
                </a:solidFill>
                <a:cs typeface="Gill Sans"/>
              </a:rPr>
              <a:t>	</a:t>
            </a:r>
            <a:r>
              <a:rPr lang="en-US" dirty="0" smtClean="0">
                <a:solidFill>
                  <a:srgbClr val="7F7F7F"/>
                </a:solidFill>
                <a:cs typeface="Gill Sans"/>
              </a:rPr>
              <a:t>- </a:t>
            </a:r>
            <a:r>
              <a:rPr lang="en-US" dirty="0" err="1" smtClean="0">
                <a:solidFill>
                  <a:srgbClr val="7F7F7F"/>
                </a:solidFill>
                <a:cs typeface="Gill Sans"/>
              </a:rPr>
              <a:t>Feng</a:t>
            </a:r>
            <a:r>
              <a:rPr lang="en-US" dirty="0" smtClean="0">
                <a:solidFill>
                  <a:srgbClr val="7F7F7F"/>
                </a:solidFill>
                <a:cs typeface="Gill Sans"/>
              </a:rPr>
              <a:t> (2008); </a:t>
            </a:r>
            <a:r>
              <a:rPr lang="en-US" dirty="0" err="1" smtClean="0">
                <a:solidFill>
                  <a:srgbClr val="7F7F7F"/>
                </a:solidFill>
                <a:cs typeface="Gill Sans"/>
              </a:rPr>
              <a:t>Nho</a:t>
            </a:r>
            <a:r>
              <a:rPr lang="en-US" dirty="0" smtClean="0">
                <a:solidFill>
                  <a:srgbClr val="7F7F7F"/>
                </a:solidFill>
                <a:cs typeface="Gill Sans"/>
              </a:rPr>
              <a:t>-Kim et al. (2004); </a:t>
            </a:r>
            <a:r>
              <a:rPr lang="en-US" dirty="0" err="1" smtClean="0">
                <a:solidFill>
                  <a:srgbClr val="7F7F7F"/>
                </a:solidFill>
                <a:cs typeface="Gill Sans"/>
              </a:rPr>
              <a:t>Petroff</a:t>
            </a:r>
            <a:r>
              <a:rPr lang="en-US" dirty="0" smtClean="0">
                <a:solidFill>
                  <a:srgbClr val="7F7F7F"/>
                </a:solidFill>
                <a:cs typeface="Gill Sans"/>
              </a:rPr>
              <a:t> et al. (2009)</a:t>
            </a:r>
          </a:p>
          <a:p>
            <a:pPr>
              <a:spcAft>
                <a:spcPts val="800"/>
              </a:spcAft>
            </a:pPr>
            <a:endParaRPr lang="en-US" dirty="0">
              <a:cs typeface="Gill Sans"/>
            </a:endParaRPr>
          </a:p>
          <a:p>
            <a:pPr>
              <a:spcAft>
                <a:spcPts val="800"/>
              </a:spcAft>
            </a:pPr>
            <a:endParaRPr lang="en-US" dirty="0" smtClean="0">
              <a:cs typeface="Gill Sans"/>
            </a:endParaRPr>
          </a:p>
        </p:txBody>
      </p:sp>
      <p:sp>
        <p:nvSpPr>
          <p:cNvPr id="5" name="TextBox 4"/>
          <p:cNvSpPr txBox="1"/>
          <p:nvPr/>
        </p:nvSpPr>
        <p:spPr>
          <a:xfrm>
            <a:off x="381000" y="609600"/>
            <a:ext cx="8218129" cy="523220"/>
          </a:xfrm>
          <a:prstGeom prst="rect">
            <a:avLst/>
          </a:prstGeom>
          <a:noFill/>
        </p:spPr>
        <p:txBody>
          <a:bodyPr wrap="square" rtlCol="0">
            <a:spAutoFit/>
          </a:bodyPr>
          <a:lstStyle/>
          <a:p>
            <a:pPr algn="ctr" defTabSz="457200"/>
            <a:r>
              <a:rPr lang="en-US" sz="2800" dirty="0" smtClean="0">
                <a:solidFill>
                  <a:srgbClr val="FFFFFF"/>
                </a:solidFill>
                <a:latin typeface="Calibri"/>
              </a:rPr>
              <a:t>Topics in Surface-Atmosphere Exchange Science</a:t>
            </a:r>
            <a:endParaRPr lang="en-US" sz="2800" dirty="0">
              <a:solidFill>
                <a:srgbClr val="FFFFFF"/>
              </a:solidFill>
              <a:latin typeface="Calibri"/>
            </a:endParaRPr>
          </a:p>
        </p:txBody>
      </p:sp>
    </p:spTree>
    <p:extLst>
      <p:ext uri="{BB962C8B-B14F-4D97-AF65-F5344CB8AC3E}">
        <p14:creationId xmlns:p14="http://schemas.microsoft.com/office/powerpoint/2010/main" val="16643471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9</a:t>
            </a:fld>
            <a:endParaRPr lang="en-US" dirty="0"/>
          </a:p>
        </p:txBody>
      </p:sp>
      <p:sp>
        <p:nvSpPr>
          <p:cNvPr id="4" name="TextBox 3"/>
          <p:cNvSpPr txBox="1"/>
          <p:nvPr/>
        </p:nvSpPr>
        <p:spPr>
          <a:xfrm>
            <a:off x="609600" y="1524000"/>
            <a:ext cx="7857287" cy="4062651"/>
          </a:xfrm>
          <a:prstGeom prst="rect">
            <a:avLst/>
          </a:prstGeom>
          <a:noFill/>
        </p:spPr>
        <p:txBody>
          <a:bodyPr wrap="square" rtlCol="0">
            <a:spAutoFit/>
          </a:bodyPr>
          <a:lstStyle/>
          <a:p>
            <a:pPr marL="285750" indent="-285750">
              <a:spcAft>
                <a:spcPts val="800"/>
              </a:spcAft>
              <a:buFont typeface="Wingdings" charset="2"/>
              <a:buChar char="ü"/>
            </a:pPr>
            <a:r>
              <a:rPr lang="en-US" dirty="0" smtClean="0">
                <a:solidFill>
                  <a:srgbClr val="FFFFFF"/>
                </a:solidFill>
                <a:cs typeface="Gill Sans"/>
              </a:rPr>
              <a:t>Particle deposition parameterizations</a:t>
            </a:r>
          </a:p>
          <a:p>
            <a:pPr lvl="1">
              <a:spcAft>
                <a:spcPts val="800"/>
              </a:spcAft>
            </a:pPr>
            <a:r>
              <a:rPr lang="en-US" dirty="0" smtClean="0">
                <a:solidFill>
                  <a:srgbClr val="FFFFFF"/>
                </a:solidFill>
                <a:cs typeface="Gill Sans"/>
              </a:rPr>
              <a:t>	</a:t>
            </a:r>
            <a:r>
              <a:rPr lang="en-US" dirty="0" smtClean="0">
                <a:solidFill>
                  <a:schemeClr val="tx1">
                    <a:lumMod val="50000"/>
                    <a:lumOff val="50000"/>
                  </a:schemeClr>
                </a:solidFill>
                <a:cs typeface="Gill Sans"/>
              </a:rPr>
              <a:t>- </a:t>
            </a:r>
            <a:r>
              <a:rPr lang="en-US" dirty="0" err="1" smtClean="0">
                <a:solidFill>
                  <a:schemeClr val="tx1">
                    <a:lumMod val="50000"/>
                    <a:lumOff val="50000"/>
                  </a:schemeClr>
                </a:solidFill>
                <a:cs typeface="Gill Sans"/>
              </a:rPr>
              <a:t>Im</a:t>
            </a:r>
            <a:r>
              <a:rPr lang="en-US" dirty="0" smtClean="0">
                <a:solidFill>
                  <a:schemeClr val="tx1">
                    <a:lumMod val="50000"/>
                    <a:lumOff val="50000"/>
                  </a:schemeClr>
                </a:solidFill>
                <a:cs typeface="Gill Sans"/>
              </a:rPr>
              <a:t> et al. (2014) AQMEII PM evaluation</a:t>
            </a:r>
          </a:p>
          <a:p>
            <a:pPr lvl="4">
              <a:spcAft>
                <a:spcPts val="800"/>
              </a:spcAft>
            </a:pPr>
            <a:r>
              <a:rPr lang="en-US" dirty="0" smtClean="0">
                <a:solidFill>
                  <a:schemeClr val="tx1">
                    <a:lumMod val="50000"/>
                    <a:lumOff val="50000"/>
                  </a:schemeClr>
                </a:solidFill>
                <a:cs typeface="Gill Sans"/>
              </a:rPr>
              <a:t>“… simulated dry deposition can lead to substantial differences among the models.</a:t>
            </a:r>
            <a:r>
              <a:rPr lang="en-US" dirty="0">
                <a:solidFill>
                  <a:schemeClr val="tx1">
                    <a:lumMod val="50000"/>
                    <a:lumOff val="50000"/>
                  </a:schemeClr>
                </a:solidFill>
                <a:cs typeface="Gill Sans"/>
              </a:rPr>
              <a:t>” </a:t>
            </a:r>
            <a:endParaRPr lang="en-US" dirty="0" smtClean="0">
              <a:solidFill>
                <a:schemeClr val="tx1">
                  <a:lumMod val="50000"/>
                  <a:lumOff val="50000"/>
                </a:schemeClr>
              </a:solidFill>
              <a:cs typeface="Gill Sans"/>
            </a:endParaRPr>
          </a:p>
          <a:p>
            <a:pPr lvl="2">
              <a:spcAft>
                <a:spcPts val="800"/>
              </a:spcAft>
            </a:pPr>
            <a:r>
              <a:rPr lang="en-US" dirty="0" smtClean="0">
                <a:solidFill>
                  <a:schemeClr val="tx1">
                    <a:lumMod val="50000"/>
                    <a:lumOff val="50000"/>
                  </a:schemeClr>
                </a:solidFill>
                <a:cs typeface="Gill Sans"/>
              </a:rPr>
              <a:t>- Lee et al. (2013) </a:t>
            </a:r>
            <a:r>
              <a:rPr lang="en-US" dirty="0">
                <a:solidFill>
                  <a:schemeClr val="tx1">
                    <a:lumMod val="50000"/>
                    <a:lumOff val="50000"/>
                  </a:schemeClr>
                </a:solidFill>
                <a:cs typeface="Gill Sans"/>
              </a:rPr>
              <a:t>– global CCN most sensitive to dry </a:t>
            </a:r>
            <a:r>
              <a:rPr lang="en-US" dirty="0" smtClean="0">
                <a:solidFill>
                  <a:schemeClr val="tx1">
                    <a:lumMod val="50000"/>
                    <a:lumOff val="50000"/>
                  </a:schemeClr>
                </a:solidFill>
                <a:cs typeface="Gill Sans"/>
              </a:rPr>
              <a:t>deposition</a:t>
            </a:r>
          </a:p>
          <a:p>
            <a:pPr lvl="2">
              <a:spcAft>
                <a:spcPts val="800"/>
              </a:spcAft>
            </a:pPr>
            <a:r>
              <a:rPr lang="en-US" dirty="0" smtClean="0">
                <a:solidFill>
                  <a:srgbClr val="FFFFFF"/>
                </a:solidFill>
                <a:cs typeface="Gill Sans"/>
              </a:rPr>
              <a:t>- Saylor et al. (</a:t>
            </a:r>
            <a:r>
              <a:rPr lang="en-US" dirty="0">
                <a:solidFill>
                  <a:srgbClr val="FFFFFF"/>
                </a:solidFill>
                <a:cs typeface="Gill Sans"/>
              </a:rPr>
              <a:t>2015); Hicks et al. (2016</a:t>
            </a:r>
            <a:r>
              <a:rPr lang="en-US" dirty="0" smtClean="0">
                <a:solidFill>
                  <a:srgbClr val="FFFFFF"/>
                </a:solidFill>
                <a:cs typeface="Gill Sans"/>
              </a:rPr>
              <a:t>)</a:t>
            </a:r>
            <a:endParaRPr lang="en-US" sz="1050" dirty="0" smtClean="0">
              <a:solidFill>
                <a:srgbClr val="FFFFFF"/>
              </a:solidFill>
              <a:cs typeface="Gill Sans"/>
            </a:endParaRPr>
          </a:p>
          <a:p>
            <a:pPr lvl="1">
              <a:spcAft>
                <a:spcPts val="800"/>
              </a:spcAft>
            </a:pPr>
            <a:r>
              <a:rPr lang="en-US" dirty="0">
                <a:solidFill>
                  <a:srgbClr val="FFFFFF"/>
                </a:solidFill>
                <a:cs typeface="Gill Sans"/>
              </a:rPr>
              <a:t>	</a:t>
            </a:r>
            <a:r>
              <a:rPr lang="en-US" dirty="0" smtClean="0">
                <a:solidFill>
                  <a:srgbClr val="FFFFFF"/>
                </a:solidFill>
                <a:cs typeface="Gill Sans"/>
              </a:rPr>
              <a:t>- </a:t>
            </a:r>
            <a:r>
              <a:rPr lang="en-US" dirty="0" err="1" smtClean="0">
                <a:solidFill>
                  <a:srgbClr val="FFFFFF"/>
                </a:solidFill>
                <a:cs typeface="Gill Sans"/>
              </a:rPr>
              <a:t>Petroff</a:t>
            </a:r>
            <a:r>
              <a:rPr lang="en-US" dirty="0" smtClean="0">
                <a:solidFill>
                  <a:srgbClr val="FFFFFF"/>
                </a:solidFill>
                <a:cs typeface="Gill Sans"/>
              </a:rPr>
              <a:t> &amp; Zhang (2010); Pryor et al. (2008); Zhang &amp; Shao (2014)</a:t>
            </a:r>
          </a:p>
          <a:p>
            <a:pPr>
              <a:spcAft>
                <a:spcPts val="800"/>
              </a:spcAft>
            </a:pPr>
            <a:r>
              <a:rPr lang="en-US" dirty="0">
                <a:solidFill>
                  <a:srgbClr val="FFFFFF"/>
                </a:solidFill>
                <a:cs typeface="Gill Sans"/>
              </a:rPr>
              <a:t>	</a:t>
            </a:r>
            <a:r>
              <a:rPr lang="en-US" dirty="0" smtClean="0">
                <a:solidFill>
                  <a:srgbClr val="FFFFFF"/>
                </a:solidFill>
                <a:cs typeface="Gill Sans"/>
              </a:rPr>
              <a:t>- Huang et al. (2014); Zhang &amp; He (2014); </a:t>
            </a:r>
            <a:r>
              <a:rPr lang="en-US" dirty="0" err="1" smtClean="0">
                <a:solidFill>
                  <a:srgbClr val="FFFFFF"/>
                </a:solidFill>
                <a:cs typeface="Gill Sans"/>
              </a:rPr>
              <a:t>Kouznetsov</a:t>
            </a:r>
            <a:r>
              <a:rPr lang="en-US" dirty="0" smtClean="0">
                <a:solidFill>
                  <a:srgbClr val="FFFFFF"/>
                </a:solidFill>
                <a:cs typeface="Gill Sans"/>
              </a:rPr>
              <a:t> &amp; </a:t>
            </a:r>
            <a:r>
              <a:rPr lang="en-US" dirty="0" err="1" smtClean="0">
                <a:solidFill>
                  <a:srgbClr val="FFFFFF"/>
                </a:solidFill>
                <a:cs typeface="Gill Sans"/>
              </a:rPr>
              <a:t>Sofiev</a:t>
            </a:r>
            <a:r>
              <a:rPr lang="en-US" dirty="0" smtClean="0">
                <a:solidFill>
                  <a:srgbClr val="FFFFFF"/>
                </a:solidFill>
                <a:cs typeface="Gill Sans"/>
              </a:rPr>
              <a:t> (2012)</a:t>
            </a:r>
          </a:p>
          <a:p>
            <a:pPr>
              <a:spcAft>
                <a:spcPts val="800"/>
              </a:spcAft>
            </a:pPr>
            <a:r>
              <a:rPr lang="en-US" dirty="0">
                <a:solidFill>
                  <a:srgbClr val="FFFFFF"/>
                </a:solidFill>
                <a:cs typeface="Gill Sans"/>
              </a:rPr>
              <a:t>	</a:t>
            </a:r>
            <a:r>
              <a:rPr lang="en-US" dirty="0" smtClean="0">
                <a:solidFill>
                  <a:srgbClr val="FFFFFF"/>
                </a:solidFill>
                <a:cs typeface="Gill Sans"/>
              </a:rPr>
              <a:t>- </a:t>
            </a:r>
            <a:r>
              <a:rPr lang="en-US" dirty="0" err="1" smtClean="0">
                <a:solidFill>
                  <a:srgbClr val="FFFFFF"/>
                </a:solidFill>
                <a:cs typeface="Gill Sans"/>
              </a:rPr>
              <a:t>Feng</a:t>
            </a:r>
            <a:r>
              <a:rPr lang="en-US" dirty="0" smtClean="0">
                <a:solidFill>
                  <a:srgbClr val="FFFFFF"/>
                </a:solidFill>
                <a:cs typeface="Gill Sans"/>
              </a:rPr>
              <a:t> (2008); </a:t>
            </a:r>
            <a:r>
              <a:rPr lang="en-US" dirty="0" err="1" smtClean="0">
                <a:solidFill>
                  <a:srgbClr val="FFFFFF"/>
                </a:solidFill>
                <a:cs typeface="Gill Sans"/>
              </a:rPr>
              <a:t>Nho</a:t>
            </a:r>
            <a:r>
              <a:rPr lang="en-US" dirty="0" smtClean="0">
                <a:solidFill>
                  <a:srgbClr val="FFFFFF"/>
                </a:solidFill>
                <a:cs typeface="Gill Sans"/>
              </a:rPr>
              <a:t>-Kim et al. (2004); </a:t>
            </a:r>
            <a:r>
              <a:rPr lang="en-US" dirty="0" err="1" smtClean="0">
                <a:solidFill>
                  <a:srgbClr val="FFFFFF"/>
                </a:solidFill>
                <a:cs typeface="Gill Sans"/>
              </a:rPr>
              <a:t>Petroff</a:t>
            </a:r>
            <a:r>
              <a:rPr lang="en-US" dirty="0" smtClean="0">
                <a:solidFill>
                  <a:srgbClr val="FFFFFF"/>
                </a:solidFill>
                <a:cs typeface="Gill Sans"/>
              </a:rPr>
              <a:t> et al. (2009)</a:t>
            </a:r>
          </a:p>
          <a:p>
            <a:pPr>
              <a:spcAft>
                <a:spcPts val="800"/>
              </a:spcAft>
            </a:pPr>
            <a:endParaRPr lang="en-US" dirty="0">
              <a:cs typeface="Gill Sans"/>
            </a:endParaRPr>
          </a:p>
          <a:p>
            <a:pPr>
              <a:spcAft>
                <a:spcPts val="800"/>
              </a:spcAft>
            </a:pPr>
            <a:endParaRPr lang="en-US" dirty="0" smtClean="0">
              <a:cs typeface="Gill Sans"/>
            </a:endParaRPr>
          </a:p>
        </p:txBody>
      </p:sp>
      <p:sp>
        <p:nvSpPr>
          <p:cNvPr id="5" name="TextBox 4"/>
          <p:cNvSpPr txBox="1"/>
          <p:nvPr/>
        </p:nvSpPr>
        <p:spPr>
          <a:xfrm>
            <a:off x="381000" y="609600"/>
            <a:ext cx="8218129" cy="523220"/>
          </a:xfrm>
          <a:prstGeom prst="rect">
            <a:avLst/>
          </a:prstGeom>
          <a:noFill/>
        </p:spPr>
        <p:txBody>
          <a:bodyPr wrap="square" rtlCol="0">
            <a:spAutoFit/>
          </a:bodyPr>
          <a:lstStyle/>
          <a:p>
            <a:pPr algn="ctr" defTabSz="457200"/>
            <a:r>
              <a:rPr lang="en-US" sz="2800" dirty="0" smtClean="0">
                <a:solidFill>
                  <a:srgbClr val="FFFFFF"/>
                </a:solidFill>
                <a:latin typeface="Calibri"/>
              </a:rPr>
              <a:t>Topics in Surface-Atmosphere Exchange Science</a:t>
            </a:r>
            <a:endParaRPr lang="en-US" sz="2800" dirty="0">
              <a:solidFill>
                <a:srgbClr val="FFFFFF"/>
              </a:solidFill>
              <a:latin typeface="Calibri"/>
            </a:endParaRPr>
          </a:p>
        </p:txBody>
      </p:sp>
    </p:spTree>
    <p:extLst>
      <p:ext uri="{BB962C8B-B14F-4D97-AF65-F5344CB8AC3E}">
        <p14:creationId xmlns:p14="http://schemas.microsoft.com/office/powerpoint/2010/main" val="3276370007"/>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 Template_2016 Lab Revi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Template_2016 Lab Review.potx</Template>
  <TotalTime>18797</TotalTime>
  <Words>4698</Words>
  <Application>Microsoft Office PowerPoint</Application>
  <PresentationFormat>On-screen Show (4:3)</PresentationFormat>
  <Paragraphs>387</Paragraphs>
  <Slides>39</Slides>
  <Notes>31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1" baseType="lpstr">
      <vt:lpstr>Presentation Template_2016 Lab Review</vt:lpstr>
      <vt:lpstr>Equation</vt:lpstr>
      <vt:lpstr>Surface-Atmosphere Exchange Modeling</vt:lpstr>
      <vt:lpstr>PowerPoint Presentation</vt:lpstr>
      <vt:lpstr>Relevance:  Surface-Atmosphere Exchange Modeling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Surface-Atmosphere Exchange Modeling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Quality and Performance</vt:lpstr>
      <vt:lpstr>Future Directions</vt:lpstr>
      <vt:lpstr>Future Directions</vt:lpstr>
      <vt:lpstr>Future Directions</vt:lpstr>
      <vt:lpstr>PowerPoint Presentation</vt:lpstr>
      <vt:lpstr>PowerPoint Presentation</vt:lpstr>
      <vt:lpstr>PowerPoint Presentation</vt:lpstr>
      <vt:lpstr>PowerPoint Presentation</vt:lpstr>
      <vt:lpstr>PowerPoint Presentation</vt:lpstr>
    </vt:vector>
  </TitlesOfParts>
  <Company>ARL</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 Saylor</dc:creator>
  <cp:lastModifiedBy>Margaret Kerchner</cp:lastModifiedBy>
  <cp:revision>269</cp:revision>
  <dcterms:created xsi:type="dcterms:W3CDTF">2016-01-20T16:28:12Z</dcterms:created>
  <dcterms:modified xsi:type="dcterms:W3CDTF">2016-05-25T18:40:55Z</dcterms:modified>
</cp:coreProperties>
</file>